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558" r:id="rId2"/>
    <p:sldId id="560" r:id="rId3"/>
    <p:sldId id="566" r:id="rId4"/>
    <p:sldId id="647" r:id="rId5"/>
    <p:sldId id="478" r:id="rId6"/>
    <p:sldId id="663" r:id="rId7"/>
    <p:sldId id="664" r:id="rId8"/>
    <p:sldId id="665" r:id="rId9"/>
    <p:sldId id="659" r:id="rId10"/>
    <p:sldId id="25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E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 autoAdjust="0"/>
    <p:restoredTop sz="94552" autoAdjust="0"/>
  </p:normalViewPr>
  <p:slideViewPr>
    <p:cSldViewPr snapToGrid="0" snapToObjects="1">
      <p:cViewPr varScale="1">
        <p:scale>
          <a:sx n="78" d="100"/>
          <a:sy n="78" d="100"/>
        </p:scale>
        <p:origin x="117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7B91A-E18E-417F-96D1-CE5061B81331}" type="datetimeFigureOut">
              <a:rPr lang="es-CL" smtClean="0"/>
              <a:t>14-10-2026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76C5D-9BA8-4CD6-BCC6-E4095CB3143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04574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5BDB05FD-9DB2-1A62-4453-8550D6FFD0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ECB137A-A286-4035-B724-48C83194FDD8}" type="slidenum">
              <a:rPr lang="en-US" altLang="es-CL" smtClean="0"/>
              <a:pPr>
                <a:spcBef>
                  <a:spcPct val="0"/>
                </a:spcBef>
              </a:pPr>
              <a:t>5</a:t>
            </a:fld>
            <a:endParaRPr lang="en-US" altLang="es-CL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C4154DEB-E9E6-3F92-EB69-D430B89C75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D281EB5A-7906-77A4-126E-FF766DE9F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s-CL" altLang="es-C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5B00B-C048-4CD5-5C5E-6C132C4FA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E0C999F4-3F76-D983-85D8-5C68CF4FFB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ECB137A-A286-4035-B724-48C83194FDD8}" type="slidenum">
              <a:rPr lang="en-US" altLang="es-CL" smtClean="0"/>
              <a:pPr>
                <a:spcBef>
                  <a:spcPct val="0"/>
                </a:spcBef>
              </a:pPr>
              <a:t>6</a:t>
            </a:fld>
            <a:endParaRPr lang="en-US" altLang="es-CL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7843BBCD-DA09-70D3-DDE8-ACD10102A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E7D72AEB-AAD9-5118-2CB4-BEBDC77F16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4279505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7D138-690B-D1F9-485B-89DC34D15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DCF0E1A5-E319-4220-93D3-EDEECF7878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ECB137A-A286-4035-B724-48C83194FDD8}" type="slidenum">
              <a:rPr lang="en-US" altLang="es-CL" smtClean="0"/>
              <a:pPr>
                <a:spcBef>
                  <a:spcPct val="0"/>
                </a:spcBef>
              </a:pPr>
              <a:t>7</a:t>
            </a:fld>
            <a:endParaRPr lang="en-US" altLang="es-CL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299BA4E5-35BD-55C8-6D60-E422C61452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8757A926-1542-E965-5CA9-955CBE0536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2870669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6667D-3EF6-761D-7F62-BB16F94BC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8C19435E-BF74-94DD-82EC-A199B454A9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ECB137A-A286-4035-B724-48C83194FDD8}" type="slidenum">
              <a:rPr lang="en-US" altLang="es-CL" smtClean="0"/>
              <a:pPr>
                <a:spcBef>
                  <a:spcPct val="0"/>
                </a:spcBef>
              </a:pPr>
              <a:t>8</a:t>
            </a:fld>
            <a:endParaRPr lang="en-US" altLang="es-CL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E524F072-A95D-BD06-5047-A8A7799086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B11D4C1-9275-DDA1-49F5-0518C47D1A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1923461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2A8C2-1190-61F4-6500-0DBB90AF5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92951F8E-D3C8-E335-A535-5A0AF8FE0E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ECB137A-A286-4035-B724-48C83194FDD8}" type="slidenum">
              <a:rPr lang="en-US" altLang="es-CL" smtClean="0"/>
              <a:pPr>
                <a:spcBef>
                  <a:spcPct val="0"/>
                </a:spcBef>
              </a:pPr>
              <a:t>9</a:t>
            </a:fld>
            <a:endParaRPr lang="en-US" altLang="es-CL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292B7419-C44F-8E1E-D4B3-4EE095E4CC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6A0CE004-46F8-5B8F-6ED1-CCDCB3F5A8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3165640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25F1EA5-1A5D-4F4D-95EC-73464120A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0182"/>
            <a:ext cx="12192000" cy="23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620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2645C-E8E3-D74B-B8DD-6CF78C9B9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F2C66-D5A1-FA42-9CE9-2BD1213F5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9D734-0B1C-C94B-881C-A3074BF32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6666B-318F-DE43-8494-40386C1FDC9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E0507-FD01-6B4D-AA13-CDAA8BE91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D4CF5-2269-1947-AB2C-450BE3AA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4E9F-EDBA-F342-9090-8A23B07289B1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159FA4-095A-BC47-B05B-FE107E7C96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0182"/>
            <a:ext cx="12192000" cy="2315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86B06A-2DB0-224E-9BDC-951F8685B8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815" y="431181"/>
            <a:ext cx="2614341" cy="67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7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3B2D7-20F0-D341-9329-05AEA0A56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E76442-14FE-0C4E-9AB8-2D163A3D6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E9602-28A5-4040-AFC6-B1E7F86A3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6666B-318F-DE43-8494-40386C1FDC9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91071-1FFD-1045-B76B-5F92A7C97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66EA4-5C1D-D04F-95E2-02910E18D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4E9F-EDBA-F342-9090-8A23B07289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22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E982C-6126-854B-AC69-5A123F325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E844E-A8AC-0F47-ACE1-EBA8259A4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D75D87-49E3-294B-95E6-5F09C1FE2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A2CDC4-D5B0-9845-85C7-A6797A294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6666B-318F-DE43-8494-40386C1FDC9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093D5-EA5C-9E43-A7E3-D2BF9186E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57E14-13DE-0D4E-BD83-7DBC0FF31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4E9F-EDBA-F342-9090-8A23B07289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62FFC-B26F-DC48-8359-3A80D152B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D1013-9076-5C4E-A63C-D9869FCDA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5F8B4-A082-F34B-A9C1-773F62115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37ADB6-4F1C-2B49-8E9E-3B48715BF2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53D862-E631-E94A-AA36-E2A86752BC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3004CC-7457-1948-96C1-54B105029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6666B-318F-DE43-8494-40386C1FDC9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7129AC-52DC-2443-B4C7-C40290978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18C925-8F01-FF44-BDC5-48E6B74E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4E9F-EDBA-F342-9090-8A23B07289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9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F247C-5249-0B4D-9483-162FCBF4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CD0F34-BC41-7447-8F8C-E9D2A6E1D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6666B-318F-DE43-8494-40386C1FDC9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CE4686-EB09-3548-995A-076FF9634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EC1960-8D03-6E45-B354-3B2521352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4E9F-EDBA-F342-9090-8A23B07289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25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3D7A40-1340-3541-B961-329385C26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6666B-318F-DE43-8494-40386C1FDC9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677D3A-3307-B841-8869-14CF4A82A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509C7-6650-5246-AE28-04D46F503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4E9F-EDBA-F342-9090-8A23B07289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12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D4767-77EB-D540-89F0-9FB69AD65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EB958-E9A2-074E-8AF2-9836BBD59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77218-A019-F24F-A5B6-751C9984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2D68E-1795-DD4A-90F7-DA4B5DC6D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6666B-318F-DE43-8494-40386C1FDC9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A3F58-F13D-5C49-B2B4-270FFCD3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9C3F61-914E-BF41-8D08-7634D7C5E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4E9F-EDBA-F342-9090-8A23B07289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7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9188C-BCB5-2945-BCA4-74AE4698B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1B7AD0-E8F6-8846-B4A9-FC43C790FE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012F7-23A2-FC40-AF80-F84B6E8F0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7266E-4CF9-7D43-9CEF-960837A16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6666B-318F-DE43-8494-40386C1FDC9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4F696-0D41-3149-996F-7326A799D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61EA8-9DAA-5247-933C-954051CC4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4E9F-EDBA-F342-9090-8A23B07289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96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45FA8-6899-3644-A468-28F9AB524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AC328-D0CB-6F42-9B33-702A239C5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C8862-B3B4-7A4F-B547-74EADDC5B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6666B-318F-DE43-8494-40386C1FDC9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DD68B-EC48-5246-939C-ABAADD05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A2B6D-E966-0148-90B0-D913C18E1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4E9F-EDBA-F342-9090-8A23B07289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20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6E1112-7353-4549-A4BD-1FEFB1AC19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273706-F8C7-9042-8C76-958847743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D4634-BEFB-124F-90F4-2A2999B99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6666B-318F-DE43-8494-40386C1FDC9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A581E-4958-644E-8757-BBCF14D31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DC528-8F88-7145-B9E7-104BC457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4E9F-EDBA-F342-9090-8A23B07289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525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DCA68-83B1-61EF-3F5B-385C65BD80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E3698A1-350D-2F84-2D02-2114993D4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60A4A4-D013-B90C-F3A5-BB8D91F10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A2025-B9F7-2C49-AE5C-6755E85C9D2D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05D5B8-C214-73C8-6C5D-5CF18B6C3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5C67E9-57E9-BDDD-7C5C-74FC372A0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C4650-BA1B-AC42-A692-EF3675DAE5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652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5CD2EF-8903-584F-B4E0-6F7B7C55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0BBAC-E32C-B042-A235-F8472AA8F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003E-7159-0240-9796-EA17CDC9C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6666B-318F-DE43-8494-40386C1FDC9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9DDC2-BF4E-1E41-8FE9-B22A82292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6B61A-B2AE-7E4B-80F8-5352CD471D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04E9F-EDBA-F342-9090-8A23B07289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4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breyes@magliona.cl" TargetMode="External"/><Relationship Id="rId5" Type="http://schemas.openxmlformats.org/officeDocument/2006/relationships/hyperlink" Target="mailto:cmagliona@magliona.cl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517E8-D2D6-7DF8-D4DA-6372F5964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8FFEAE05-200C-4EC3-2527-15E07EB6AF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7" b="3755"/>
          <a:stretch/>
        </p:blipFill>
        <p:spPr>
          <a:xfrm flipH="1">
            <a:off x="-2" y="0"/>
            <a:ext cx="6341299" cy="6652800"/>
          </a:xfrm>
          <a:prstGeom prst="rect">
            <a:avLst/>
          </a:prstGeom>
        </p:spPr>
      </p:pic>
      <p:pic>
        <p:nvPicPr>
          <p:cNvPr id="9" name="Logo Magliona" descr="Texto&#10;&#10;Descripción generada automáticamente con confianza baja">
            <a:extLst>
              <a:ext uri="{FF2B5EF4-FFF2-40B4-BE49-F238E27FC236}">
                <a16:creationId xmlns:a16="http://schemas.microsoft.com/office/drawing/2014/main" id="{CEA70658-677D-1A9E-A743-410377E562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72" y="683514"/>
            <a:ext cx="2103120" cy="425196"/>
          </a:xfrm>
          <a:prstGeom prst="rect">
            <a:avLst/>
          </a:prstGeom>
        </p:spPr>
      </p:pic>
      <p:pic>
        <p:nvPicPr>
          <p:cNvPr id="3" name="Logo CNC">
            <a:extLst>
              <a:ext uri="{FF2B5EF4-FFF2-40B4-BE49-F238E27FC236}">
                <a16:creationId xmlns:a16="http://schemas.microsoft.com/office/drawing/2014/main" id="{ED0671CC-1CE7-BCCD-B33C-F4596E1245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000" t="19000" r="17800" b="15200"/>
          <a:stretch>
            <a:fillRect/>
          </a:stretch>
        </p:blipFill>
        <p:spPr>
          <a:xfrm>
            <a:off x="6675120" y="461772"/>
            <a:ext cx="1584466" cy="868680"/>
          </a:xfrm>
          <a:prstGeom prst="rect">
            <a:avLst/>
          </a:prstGeom>
        </p:spPr>
      </p:pic>
      <p:sp>
        <p:nvSpPr>
          <p:cNvPr id="10" name="Banda de título"/>
          <p:cNvSpPr/>
          <p:nvPr/>
        </p:nvSpPr>
        <p:spPr>
          <a:xfrm>
            <a:off x="6336792" y="2514600"/>
            <a:ext cx="5861304" cy="2697480"/>
          </a:xfrm>
          <a:prstGeom prst="rect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20840" y="2514600"/>
            <a:ext cx="5120640" cy="2697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95000"/>
              </a:lnSpc>
              <a:buNone/>
            </a:pPr>
            <a:r>
              <a:rPr lang="es-CL" sz="2400" b="1" i="0" dirty="0">
                <a:solidFill>
                  <a:srgbClr val="FFFFFF"/>
                </a:solidFill>
                <a:latin typeface="Garamond"/>
                <a:cs typeface="Garamond"/>
              </a:rPr>
              <a:t>NUEVA LEY DE PROTECCIÓN Y TRATAMIENTO DE DATOS PERSONALES:</a:t>
            </a:r>
          </a:p>
          <a:p>
            <a:pPr algn="l">
              <a:spcBef>
                <a:spcPts val="1000"/>
              </a:spcBef>
              <a:buNone/>
            </a:pPr>
            <a:r>
              <a:rPr lang="es-CL" sz="2400" b="0" i="1" dirty="0">
                <a:solidFill>
                  <a:srgbClr val="B9D3EE"/>
                </a:solidFill>
                <a:latin typeface="Garamond"/>
                <a:cs typeface="Garamond"/>
              </a:rPr>
              <a:t>Facilitando el cumplimiento</a:t>
            </a:r>
          </a:p>
        </p:txBody>
      </p:sp>
      <p:sp>
        <p:nvSpPr>
          <p:cNvPr id="12" name="Subtítulo"/>
          <p:cNvSpPr txBox="1"/>
          <p:nvPr/>
        </p:nvSpPr>
        <p:spPr>
          <a:xfrm>
            <a:off x="6720840" y="5413248"/>
            <a:ext cx="5120640" cy="685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700" b="0" i="0" dirty="0">
                <a:solidFill>
                  <a:srgbClr val="0B2E4F"/>
                </a:solidFill>
                <a:latin typeface="Calibri"/>
                <a:cs typeface="Calibri"/>
              </a:rPr>
              <a:t>Guía práctica para socios de la CNC, especialmente PYMES y gremios</a:t>
            </a:r>
          </a:p>
          <a:p>
            <a:pPr algn="l">
              <a:buNone/>
            </a:pPr>
            <a:endParaRPr lang="es-CL" sz="1700" dirty="0">
              <a:solidFill>
                <a:srgbClr val="0B2E4F"/>
              </a:solidFill>
              <a:latin typeface="Calibri"/>
              <a:cs typeface="Calibri"/>
            </a:endParaRPr>
          </a:p>
          <a:p>
            <a:pPr algn="l">
              <a:buNone/>
            </a:pPr>
            <a:r>
              <a:rPr lang="es-CL" sz="1700" dirty="0">
                <a:solidFill>
                  <a:srgbClr val="0B2E4F"/>
                </a:solidFill>
                <a:latin typeface="Calibri"/>
                <a:cs typeface="Calibri"/>
              </a:rPr>
              <a:t>Contactos: </a:t>
            </a:r>
            <a:r>
              <a:rPr lang="es-CL" sz="1700" dirty="0">
                <a:solidFill>
                  <a:srgbClr val="0B2E4F"/>
                </a:solidFill>
                <a:latin typeface="Calibri"/>
                <a:cs typeface="Calibri"/>
                <a:hlinkClick r:id="rId5"/>
              </a:rPr>
              <a:t>cmagliona@magliona.cl</a:t>
            </a:r>
            <a:r>
              <a:rPr lang="es-CL" sz="1700" dirty="0">
                <a:solidFill>
                  <a:srgbClr val="0B2E4F"/>
                </a:solidFill>
                <a:latin typeface="Calibri"/>
                <a:cs typeface="Calibri"/>
              </a:rPr>
              <a:t> y </a:t>
            </a:r>
            <a:r>
              <a:rPr lang="es-CL" sz="1700" dirty="0">
                <a:solidFill>
                  <a:srgbClr val="0B2E4F"/>
                </a:solidFill>
                <a:latin typeface="Calibri"/>
                <a:cs typeface="Calibri"/>
                <a:hlinkClick r:id="rId6"/>
              </a:rPr>
              <a:t>breyes@magliona.cl</a:t>
            </a:r>
            <a:r>
              <a:rPr lang="es-CL" sz="1700" dirty="0">
                <a:solidFill>
                  <a:srgbClr val="0B2E4F"/>
                </a:solidFill>
                <a:latin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413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E56B4-8C6E-B570-2D64-FD39B8B9C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 CNC">
            <a:extLst>
              <a:ext uri="{FF2B5EF4-FFF2-40B4-BE49-F238E27FC236}">
                <a16:creationId xmlns:a16="http://schemas.microsoft.com/office/drawing/2014/main" id="{EE112246-ACF3-6B83-5903-9C00ADB0C2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00" t="19000" r="17800" b="15200"/>
          <a:stretch>
            <a:fillRect/>
          </a:stretch>
        </p:blipFill>
        <p:spPr>
          <a:xfrm>
            <a:off x="7421270" y="333756"/>
            <a:ext cx="1584466" cy="868680"/>
          </a:xfrm>
          <a:prstGeom prst="rect">
            <a:avLst/>
          </a:prstGeom>
        </p:spPr>
      </p:pic>
      <p:sp>
        <p:nvSpPr>
          <p:cNvPr id="5" name="Barra de título"/>
          <p:cNvSpPr/>
          <p:nvPr/>
        </p:nvSpPr>
        <p:spPr>
          <a:xfrm>
            <a:off x="0" y="0"/>
            <a:ext cx="6967728" cy="1207008"/>
          </a:xfrm>
          <a:prstGeom prst="rect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4864"/>
            <a:ext cx="6309360" cy="1097280"/>
          </a:xfrm>
        </p:spPr>
        <p:txBody>
          <a:bodyPr wrap="square" lIns="0" tIns="0" rIns="0" bIns="0" anchor="ctr"/>
          <a:lstStyle/>
          <a:p>
            <a:pPr algn="l">
              <a:lnSpc>
                <a:spcPct val="92000"/>
              </a:lnSpc>
              <a:buNone/>
            </a:pPr>
            <a:r>
              <a:rPr lang="es-CL" sz="2600" b="1" i="0" dirty="0">
                <a:solidFill>
                  <a:srgbClr val="FFFFFF"/>
                </a:solidFill>
                <a:latin typeface="Calibri"/>
                <a:cs typeface="Calibri"/>
              </a:rPr>
              <a:t>Datos Personales. Nueva Ley</a:t>
            </a:r>
          </a:p>
        </p:txBody>
      </p:sp>
      <p:sp>
        <p:nvSpPr>
          <p:cNvPr id="7" name="Tarjeta 1"/>
          <p:cNvSpPr/>
          <p:nvPr/>
        </p:nvSpPr>
        <p:spPr>
          <a:xfrm>
            <a:off x="457200" y="1481328"/>
            <a:ext cx="5500116" cy="2304288"/>
          </a:xfrm>
          <a:prstGeom prst="roundRect">
            <a:avLst>
              <a:gd name="adj" fmla="val 4761"/>
            </a:avLst>
          </a:prstGeom>
          <a:solidFill>
            <a:srgbClr val="EE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Ícono FaCalendarAlt"/>
          <p:cNvSpPr/>
          <p:nvPr/>
        </p:nvSpPr>
        <p:spPr>
          <a:xfrm>
            <a:off x="731520" y="1737360"/>
            <a:ext cx="548640" cy="54864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FaCalendarAlt" descr="FaCalendarA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93" y="1869033"/>
            <a:ext cx="285292" cy="2852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44752" y="1737360"/>
            <a:ext cx="4238244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700" b="1" i="0" dirty="0">
                <a:solidFill>
                  <a:srgbClr val="0B2E4F"/>
                </a:solidFill>
                <a:latin typeface="Calibri"/>
                <a:cs typeface="Calibri"/>
              </a:rPr>
              <a:t>Publicación de la nueva ley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441448"/>
            <a:ext cx="4951476" cy="12070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buNone/>
            </a:pPr>
            <a:r>
              <a:rPr lang="es-CL" sz="1500" b="0" i="0" dirty="0">
                <a:solidFill>
                  <a:srgbClr val="262626"/>
                </a:solidFill>
                <a:latin typeface="Calibri"/>
                <a:cs typeface="Calibri"/>
              </a:rPr>
              <a:t>El </a:t>
            </a:r>
            <a:r>
              <a:rPr lang="es-CL" sz="1500" b="1" i="0" dirty="0">
                <a:solidFill>
                  <a:srgbClr val="114B81"/>
                </a:solidFill>
                <a:latin typeface="Calibri"/>
                <a:cs typeface="Calibri"/>
              </a:rPr>
              <a:t>13 de diciembre de 2024</a:t>
            </a:r>
            <a:r>
              <a:rPr lang="es-CL" sz="1500" b="0" i="0" dirty="0">
                <a:solidFill>
                  <a:srgbClr val="262626"/>
                </a:solidFill>
                <a:latin typeface="Calibri"/>
                <a:cs typeface="Calibri"/>
              </a:rPr>
              <a:t> se publicó la nueva Ley de Protección y Tratamiento de Datos Personales (Ley N° 21.719), que modifica la Ley N° 19.628 y eleva los estándares al nivel del Reglamento General de Datos Personales de la </a:t>
            </a:r>
            <a:r>
              <a:rPr lang="es-CL" sz="1500" dirty="0">
                <a:solidFill>
                  <a:srgbClr val="262626"/>
                </a:solidFill>
                <a:latin typeface="Calibri"/>
                <a:cs typeface="Calibri"/>
              </a:rPr>
              <a:t>UE</a:t>
            </a:r>
            <a:r>
              <a:rPr lang="es-CL" sz="1500" b="0" i="0" dirty="0">
                <a:solidFill>
                  <a:srgbClr val="262626"/>
                </a:solidFill>
                <a:latin typeface="Calibri"/>
                <a:cs typeface="Calibri"/>
              </a:rPr>
              <a:t> (“GDPR”).</a:t>
            </a:r>
          </a:p>
        </p:txBody>
      </p:sp>
      <p:sp>
        <p:nvSpPr>
          <p:cNvPr id="12" name="Tarjeta 2"/>
          <p:cNvSpPr/>
          <p:nvPr/>
        </p:nvSpPr>
        <p:spPr>
          <a:xfrm>
            <a:off x="6231636" y="1481328"/>
            <a:ext cx="5500116" cy="2304288"/>
          </a:xfrm>
          <a:prstGeom prst="roundRect">
            <a:avLst>
              <a:gd name="adj" fmla="val 4761"/>
            </a:avLst>
          </a:prstGeom>
          <a:solidFill>
            <a:srgbClr val="EE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Ícono FaUsers"/>
          <p:cNvSpPr/>
          <p:nvPr/>
        </p:nvSpPr>
        <p:spPr>
          <a:xfrm>
            <a:off x="6505955" y="1737360"/>
            <a:ext cx="548640" cy="54864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FaUsers" descr="Fa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629" y="1869033"/>
            <a:ext cx="285292" cy="28529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219188" y="1737360"/>
            <a:ext cx="4238244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700" b="1" i="0" dirty="0">
                <a:solidFill>
                  <a:srgbClr val="0B2E4F"/>
                </a:solidFill>
                <a:latin typeface="Calibri"/>
                <a:cs typeface="Calibri"/>
              </a:rPr>
              <a:t>Atención de empresas y ciudadanos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5955" y="2441448"/>
            <a:ext cx="4951476" cy="12070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buNone/>
            </a:pPr>
            <a:r>
              <a:rPr lang="es-CL" sz="1500" b="0" i="0" dirty="0">
                <a:solidFill>
                  <a:srgbClr val="262626"/>
                </a:solidFill>
                <a:latin typeface="Calibri"/>
                <a:cs typeface="Calibri"/>
              </a:rPr>
              <a:t>Este cambio legal ha generado la atención de las empresas y expectativas en las organizaciones que defienden que los ciudadanos deben tener control sobre sus datos.</a:t>
            </a:r>
          </a:p>
        </p:txBody>
      </p:sp>
      <p:sp>
        <p:nvSpPr>
          <p:cNvPr id="17" name="Tarjeta 3"/>
          <p:cNvSpPr/>
          <p:nvPr/>
        </p:nvSpPr>
        <p:spPr>
          <a:xfrm>
            <a:off x="457200" y="4069080"/>
            <a:ext cx="5500116" cy="2304288"/>
          </a:xfrm>
          <a:prstGeom prst="roundRect">
            <a:avLst>
              <a:gd name="adj" fmla="val 4761"/>
            </a:avLst>
          </a:prstGeom>
          <a:solidFill>
            <a:srgbClr val="EE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Ícono FaHourglassHalf"/>
          <p:cNvSpPr/>
          <p:nvPr/>
        </p:nvSpPr>
        <p:spPr>
          <a:xfrm>
            <a:off x="731520" y="4325112"/>
            <a:ext cx="548640" cy="54864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FaHourglassHalf" descr="FaHourglassHal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193" y="4456785"/>
            <a:ext cx="285292" cy="28529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444752" y="4325112"/>
            <a:ext cx="4238244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700" b="1" i="0" dirty="0">
                <a:solidFill>
                  <a:srgbClr val="0B2E4F"/>
                </a:solidFill>
                <a:latin typeface="Calibri"/>
                <a:cs typeface="Calibri"/>
              </a:rPr>
              <a:t>Plazo de adecuación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029200"/>
            <a:ext cx="4951476" cy="12070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buNone/>
            </a:pPr>
            <a:r>
              <a:rPr lang="es-CL" sz="1500" b="0" i="0" dirty="0">
                <a:solidFill>
                  <a:srgbClr val="262626"/>
                </a:solidFill>
                <a:latin typeface="Calibri"/>
                <a:cs typeface="Calibri"/>
              </a:rPr>
              <a:t>La nueva normativa otorgó </a:t>
            </a:r>
            <a:r>
              <a:rPr lang="es-CL" sz="1500" b="1" i="0" dirty="0">
                <a:solidFill>
                  <a:srgbClr val="114B81"/>
                </a:solidFill>
                <a:latin typeface="Calibri"/>
                <a:cs typeface="Calibri"/>
              </a:rPr>
              <a:t>2 años</a:t>
            </a:r>
            <a:r>
              <a:rPr lang="es-CL" sz="1500" b="0" i="0" dirty="0">
                <a:solidFill>
                  <a:srgbClr val="262626"/>
                </a:solidFill>
                <a:latin typeface="Calibri"/>
                <a:cs typeface="Calibri"/>
              </a:rPr>
              <a:t> para adecuarse a los nuevos estándares: ¿es suficiente? Comentarios sobre eventual postergación de entrada en vigencia.</a:t>
            </a:r>
          </a:p>
        </p:txBody>
      </p:sp>
      <p:sp>
        <p:nvSpPr>
          <p:cNvPr id="22" name="Tarjeta 4"/>
          <p:cNvSpPr/>
          <p:nvPr/>
        </p:nvSpPr>
        <p:spPr>
          <a:xfrm>
            <a:off x="6231636" y="4069080"/>
            <a:ext cx="5500116" cy="2304288"/>
          </a:xfrm>
          <a:prstGeom prst="roundRect">
            <a:avLst>
              <a:gd name="adj" fmla="val 4761"/>
            </a:avLst>
          </a:prstGeom>
          <a:solidFill>
            <a:srgbClr val="EE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Ícono FaBuilding"/>
          <p:cNvSpPr/>
          <p:nvPr/>
        </p:nvSpPr>
        <p:spPr>
          <a:xfrm>
            <a:off x="6505955" y="4325112"/>
            <a:ext cx="548640" cy="54864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FaBuilding" descr="FaBuild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7629" y="4456785"/>
            <a:ext cx="285292" cy="28529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219188" y="4325112"/>
            <a:ext cx="4238244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700" b="1" i="0" dirty="0">
                <a:solidFill>
                  <a:srgbClr val="0B2E4F"/>
                </a:solidFill>
                <a:latin typeface="Calibri"/>
                <a:cs typeface="Calibri"/>
              </a:rPr>
              <a:t>Un desafío distinto para cada empresa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05955" y="5029200"/>
            <a:ext cx="4951476" cy="12070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0000"/>
              </a:lnSpc>
              <a:buNone/>
            </a:pPr>
            <a:r>
              <a:rPr lang="es-CL" sz="1500" b="0" i="0" dirty="0">
                <a:solidFill>
                  <a:srgbClr val="262626"/>
                </a:solidFill>
                <a:latin typeface="Calibri"/>
                <a:cs typeface="Calibri"/>
              </a:rPr>
              <a:t>Cada compañía tendrá un desafío diferente dependiendo de su regulación específica, modelo de negocio y nivel de exposición a riesgos de vulneración. Sin embargo, </a:t>
            </a:r>
            <a:r>
              <a:rPr lang="es-CL" sz="1500" b="1" i="0" dirty="0">
                <a:solidFill>
                  <a:srgbClr val="114B81"/>
                </a:solidFill>
                <a:latin typeface="Calibri"/>
                <a:cs typeface="Calibri"/>
              </a:rPr>
              <a:t>todas deberán gestionar la transición de la normativa en Chile</a:t>
            </a:r>
            <a:r>
              <a:rPr lang="es-CL" sz="1500" b="0" i="0" dirty="0">
                <a:solidFill>
                  <a:srgbClr val="262626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27" name="Pie"/>
          <p:cNvSpPr txBox="1"/>
          <p:nvPr/>
        </p:nvSpPr>
        <p:spPr>
          <a:xfrm>
            <a:off x="4270248" y="6649516"/>
            <a:ext cx="3657600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s-CL" sz="1000" b="0" i="0" dirty="0">
                <a:solidFill>
                  <a:srgbClr val="F2F2F2"/>
                </a:solidFill>
                <a:latin typeface="Calibri"/>
                <a:cs typeface="Calibri"/>
              </a:rPr>
              <a:t>Información reservada</a:t>
            </a:r>
          </a:p>
        </p:txBody>
      </p:sp>
      <p:sp>
        <p:nvSpPr>
          <p:cNvPr id="28" name="Número de diapositiva"/>
          <p:cNvSpPr txBox="1"/>
          <p:nvPr/>
        </p:nvSpPr>
        <p:spPr>
          <a:xfrm>
            <a:off x="11064240" y="6649516"/>
            <a:ext cx="667512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buNone/>
            </a:pPr>
            <a:fld id="{A3C00D7E-62EE-4498-9D71-FAFF0346CC8A}" type="slidenum">
              <a:rPr lang="es-CL" sz="1000" b="0" i="0" dirty="0">
                <a:solidFill>
                  <a:srgbClr val="FFFFFF"/>
                </a:solidFill>
                <a:latin typeface="Calibri"/>
                <a:cs typeface="Calibri"/>
              </a:rPr>
              <a:t>2</a:t>
            </a:fld>
            <a:endParaRPr lang="es-CL" sz="1000" b="0" i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7448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3C8D6-24D4-757C-0B47-C05AAA970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Logo CNC">
            <a:extLst>
              <a:ext uri="{FF2B5EF4-FFF2-40B4-BE49-F238E27FC236}">
                <a16:creationId xmlns:a16="http://schemas.microsoft.com/office/drawing/2014/main" id="{4F045D77-6A1B-CF5C-DCD7-3C0DD18F5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00" t="19000" r="17800" b="15200"/>
          <a:stretch>
            <a:fillRect/>
          </a:stretch>
        </p:blipFill>
        <p:spPr>
          <a:xfrm>
            <a:off x="7421270" y="333756"/>
            <a:ext cx="1584466" cy="868680"/>
          </a:xfrm>
          <a:prstGeom prst="rect">
            <a:avLst/>
          </a:prstGeom>
        </p:spPr>
      </p:pic>
      <p:sp>
        <p:nvSpPr>
          <p:cNvPr id="41" name="Barra de título"/>
          <p:cNvSpPr/>
          <p:nvPr/>
        </p:nvSpPr>
        <p:spPr>
          <a:xfrm>
            <a:off x="0" y="0"/>
            <a:ext cx="6967728" cy="1207008"/>
          </a:xfrm>
          <a:prstGeom prst="rect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457200" y="54864"/>
            <a:ext cx="6309360" cy="1097280"/>
          </a:xfrm>
        </p:spPr>
        <p:txBody>
          <a:bodyPr wrap="square" lIns="0" tIns="0" rIns="0" bIns="0" anchor="ctr"/>
          <a:lstStyle/>
          <a:p>
            <a:pPr algn="l">
              <a:lnSpc>
                <a:spcPct val="92000"/>
              </a:lnSpc>
              <a:buNone/>
            </a:pPr>
            <a:r>
              <a:rPr lang="es-CL" sz="2600" b="1" i="0" dirty="0">
                <a:solidFill>
                  <a:srgbClr val="FFFFFF"/>
                </a:solidFill>
                <a:latin typeface="Calibri"/>
                <a:cs typeface="Calibri"/>
              </a:rPr>
              <a:t>¿Qué cambió con la Nueva Ley N° 21.719 respecto de la actual Ley N° 19.628?</a:t>
            </a:r>
          </a:p>
        </p:txBody>
      </p:sp>
      <p:sp>
        <p:nvSpPr>
          <p:cNvPr id="43" name="Etiqueta ¿Son leyes muy distintas?"/>
          <p:cNvSpPr/>
          <p:nvPr/>
        </p:nvSpPr>
        <p:spPr>
          <a:xfrm>
            <a:off x="457200" y="1481328"/>
            <a:ext cx="2148840" cy="1627632"/>
          </a:xfrm>
          <a:prstGeom prst="homePlate">
            <a:avLst/>
          </a:prstGeom>
          <a:solidFill>
            <a:srgbClr val="114B81"/>
          </a:solidFill>
          <a:ln>
            <a:noFill/>
          </a:ln>
        </p:spPr>
        <p:txBody>
          <a:bodyPr wrap="square" lIns="73152" tIns="45720" rIns="201168" bIns="45720" rtlCol="0" anchor="ctr"/>
          <a:lstStyle/>
          <a:p>
            <a:pPr algn="ctr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¿Son leyes muy distintas?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788920" y="1481328"/>
            <a:ext cx="8942832" cy="1627632"/>
          </a:xfrm>
          <a:prstGeom prst="roundRect">
            <a:avLst>
              <a:gd name="adj" fmla="val 5617"/>
            </a:avLst>
          </a:prstGeom>
          <a:solidFill>
            <a:srgbClr val="EE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3017520" y="1554480"/>
            <a:ext cx="8577072" cy="14813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spcAft>
                <a:spcPts val="300"/>
              </a:spcAft>
              <a:buNone/>
            </a:pPr>
            <a:r>
              <a:rPr lang="es-CL" sz="1500" b="1" i="0" dirty="0">
                <a:solidFill>
                  <a:srgbClr val="0B2E4F"/>
                </a:solidFill>
                <a:latin typeface="Calibri"/>
                <a:cs typeface="Calibri"/>
              </a:rPr>
              <a:t>Ambas leyes tienen elementos similares:</a:t>
            </a:r>
          </a:p>
          <a:p>
            <a:pPr marL="182880" indent="-182880" algn="l">
              <a:spcAft>
                <a:spcPts val="200"/>
              </a:spcAft>
              <a:buClr>
                <a:srgbClr val="114B81"/>
              </a:buClr>
              <a:buFont typeface="Arial"/>
              <a:buChar char="•"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Los “datos” se refieren a </a:t>
            </a:r>
            <a:r>
              <a:rPr lang="es-CL" sz="1300" b="1" i="0" dirty="0">
                <a:solidFill>
                  <a:srgbClr val="114B81"/>
                </a:solidFill>
                <a:latin typeface="Calibri"/>
                <a:cs typeface="Calibri"/>
              </a:rPr>
              <a:t>información de personas naturales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, quienes son “</a:t>
            </a:r>
            <a:r>
              <a:rPr lang="es-CL" sz="1300" b="1" i="0" dirty="0">
                <a:solidFill>
                  <a:srgbClr val="114B81"/>
                </a:solidFill>
                <a:latin typeface="Calibri"/>
                <a:cs typeface="Calibri"/>
              </a:rPr>
              <a:t>dueños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” de su información.</a:t>
            </a:r>
          </a:p>
          <a:p>
            <a:pPr marL="182880" indent="-182880" algn="l">
              <a:spcAft>
                <a:spcPts val="200"/>
              </a:spcAft>
              <a:buClr>
                <a:srgbClr val="114B81"/>
              </a:buClr>
              <a:buFont typeface="Arial"/>
              <a:buChar char="•"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Para poder “</a:t>
            </a:r>
            <a:r>
              <a:rPr lang="es-CL" sz="1300" b="1" i="0" dirty="0">
                <a:solidFill>
                  <a:srgbClr val="114B81"/>
                </a:solidFill>
                <a:latin typeface="Calibri"/>
                <a:cs typeface="Calibri"/>
              </a:rPr>
              <a:t>tratar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” esta información, una organización </a:t>
            </a:r>
            <a:r>
              <a:rPr lang="es-CL" sz="1300" b="1" i="0" dirty="0">
                <a:solidFill>
                  <a:srgbClr val="114B81"/>
                </a:solidFill>
                <a:latin typeface="Calibri"/>
                <a:cs typeface="Calibri"/>
              </a:rPr>
              <a:t>necesita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lang="es-CL" sz="1300" b="1" i="0" dirty="0">
                <a:solidFill>
                  <a:srgbClr val="262626"/>
                </a:solidFill>
                <a:latin typeface="Calibri"/>
                <a:cs typeface="Calibri"/>
              </a:rPr>
              <a:t>(1)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obtenerla de una fuente legal; </a:t>
            </a:r>
            <a:r>
              <a:rPr lang="es-CL" sz="1300" b="1" i="0" dirty="0">
                <a:solidFill>
                  <a:srgbClr val="262626"/>
                </a:solidFill>
                <a:latin typeface="Calibri"/>
                <a:cs typeface="Calibri"/>
              </a:rPr>
              <a:t>(2)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tener una base legal para usarla; </a:t>
            </a:r>
            <a:r>
              <a:rPr lang="es-CL" sz="1300" b="1" i="0" dirty="0">
                <a:solidFill>
                  <a:srgbClr val="262626"/>
                </a:solidFill>
                <a:latin typeface="Calibri"/>
                <a:cs typeface="Calibri"/>
              </a:rPr>
              <a:t>(3)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usarla con una finalidad concreta y legítima; </a:t>
            </a:r>
            <a:r>
              <a:rPr lang="es-CL" sz="1300" b="1" i="0" dirty="0">
                <a:solidFill>
                  <a:srgbClr val="262626"/>
                </a:solidFill>
                <a:latin typeface="Calibri"/>
                <a:cs typeface="Calibri"/>
              </a:rPr>
              <a:t>(4)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debiendo reconocer los derechos del titular para conocer esa información, o pedir que se corrija o elimine (derechos ARCO+P).</a:t>
            </a:r>
          </a:p>
          <a:p>
            <a:pPr marL="182880" indent="-182880" algn="l">
              <a:spcAft>
                <a:spcPts val="200"/>
              </a:spcAft>
              <a:buClr>
                <a:srgbClr val="114B81"/>
              </a:buClr>
              <a:buFont typeface="Arial"/>
              <a:buChar char="•"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La </a:t>
            </a:r>
            <a:r>
              <a:rPr lang="es-CL" sz="1300" b="1" i="0" dirty="0">
                <a:solidFill>
                  <a:srgbClr val="114B81"/>
                </a:solidFill>
                <a:latin typeface="Calibri"/>
                <a:cs typeface="Calibri"/>
              </a:rPr>
              <a:t>base legal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para usar la información es </a:t>
            </a:r>
            <a:r>
              <a:rPr lang="es-CL" sz="1300" b="1" i="0" dirty="0">
                <a:solidFill>
                  <a:srgbClr val="262626"/>
                </a:solidFill>
                <a:latin typeface="Calibri"/>
                <a:cs typeface="Calibri"/>
              </a:rPr>
              <a:t>(1)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que una ley lo autorice o </a:t>
            </a:r>
            <a:r>
              <a:rPr lang="es-CL" sz="1300" b="1" i="0" dirty="0">
                <a:solidFill>
                  <a:srgbClr val="262626"/>
                </a:solidFill>
                <a:latin typeface="Calibri"/>
                <a:cs typeface="Calibri"/>
              </a:rPr>
              <a:t>(2)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que el titular otorgue su consentimiento.</a:t>
            </a:r>
          </a:p>
        </p:txBody>
      </p:sp>
      <p:sp>
        <p:nvSpPr>
          <p:cNvPr id="46" name="Etiqueta ¿De dónde viene la preocupación?"/>
          <p:cNvSpPr/>
          <p:nvPr/>
        </p:nvSpPr>
        <p:spPr>
          <a:xfrm>
            <a:off x="457200" y="3246120"/>
            <a:ext cx="2148840" cy="1243584"/>
          </a:xfrm>
          <a:prstGeom prst="homePlate">
            <a:avLst/>
          </a:prstGeom>
          <a:solidFill>
            <a:srgbClr val="114B81"/>
          </a:solidFill>
          <a:ln>
            <a:noFill/>
          </a:ln>
        </p:spPr>
        <p:txBody>
          <a:bodyPr wrap="square" lIns="73152" tIns="45720" rIns="201168" bIns="45720" rtlCol="0" anchor="ctr"/>
          <a:lstStyle/>
          <a:p>
            <a:pPr algn="ctr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¿De dónde viene la preocupación?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788920" y="3246120"/>
            <a:ext cx="8942832" cy="1243584"/>
          </a:xfrm>
          <a:prstGeom prst="roundRect">
            <a:avLst>
              <a:gd name="adj" fmla="val 7352"/>
            </a:avLst>
          </a:prstGeom>
          <a:solidFill>
            <a:srgbClr val="EE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3017520" y="3319272"/>
            <a:ext cx="8577072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spcAft>
                <a:spcPts val="300"/>
              </a:spcAft>
              <a:buNone/>
            </a:pPr>
            <a:r>
              <a:rPr lang="es-CL" sz="1500" b="1" i="0" dirty="0">
                <a:solidFill>
                  <a:srgbClr val="0B2E4F"/>
                </a:solidFill>
                <a:latin typeface="Calibri"/>
                <a:cs typeface="Calibri"/>
              </a:rPr>
              <a:t>La reforma pretende responder a la crítica de falta de efectividad</a:t>
            </a:r>
          </a:p>
          <a:p>
            <a:pPr marL="182880" indent="-182880" algn="l">
              <a:spcAft>
                <a:spcPts val="200"/>
              </a:spcAft>
              <a:buClr>
                <a:srgbClr val="114B81"/>
              </a:buClr>
              <a:buFont typeface="Arial"/>
              <a:buChar char="•"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La Ley N° 21.719 incorpora exigencias </a:t>
            </a:r>
            <a:r>
              <a:rPr lang="es-CL" sz="1300" b="1" i="0" dirty="0">
                <a:solidFill>
                  <a:srgbClr val="114B81"/>
                </a:solidFill>
                <a:latin typeface="Calibri"/>
                <a:cs typeface="Calibri"/>
              </a:rPr>
              <a:t>concretas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(RGPD).</a:t>
            </a:r>
          </a:p>
          <a:p>
            <a:pPr marL="182880" indent="-182880" algn="l">
              <a:spcAft>
                <a:spcPts val="200"/>
              </a:spcAft>
              <a:buClr>
                <a:srgbClr val="114B81"/>
              </a:buClr>
              <a:buFont typeface="Arial"/>
              <a:buChar char="•"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Tendremos una </a:t>
            </a:r>
            <a:r>
              <a:rPr lang="es-CL" sz="1300" b="1" i="0" dirty="0">
                <a:solidFill>
                  <a:srgbClr val="114B81"/>
                </a:solidFill>
                <a:latin typeface="Calibri"/>
                <a:cs typeface="Calibri"/>
              </a:rPr>
              <a:t>autoridad específica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para regular, fiscalizar y sancionar infracciones. Contempla </a:t>
            </a:r>
            <a:r>
              <a:rPr lang="es-CL" sz="1300" b="1" i="0" dirty="0">
                <a:solidFill>
                  <a:srgbClr val="114B81"/>
                </a:solidFill>
                <a:latin typeface="Calibri"/>
                <a:cs typeface="Calibri"/>
              </a:rPr>
              <a:t>multas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de hasta 20.000 UTM (~CLP $1.300 MM) o hasta el 4% de las ventas; junto con otras medidas como la prohibición de tratamiento.</a:t>
            </a:r>
          </a:p>
          <a:p>
            <a:pPr marL="182880" indent="-182880" algn="l">
              <a:spcAft>
                <a:spcPts val="200"/>
              </a:spcAft>
              <a:buClr>
                <a:srgbClr val="114B81"/>
              </a:buClr>
              <a:buFont typeface="Arial"/>
              <a:buChar char="•"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Impone </a:t>
            </a:r>
            <a:r>
              <a:rPr lang="es-CL" sz="1300" b="1" i="0" dirty="0">
                <a:solidFill>
                  <a:srgbClr val="114B81"/>
                </a:solidFill>
                <a:latin typeface="Calibri"/>
                <a:cs typeface="Calibri"/>
              </a:rPr>
              <a:t>obligaciones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sobre seguridad de los datos, confidencialidad y transparencia.</a:t>
            </a:r>
          </a:p>
        </p:txBody>
      </p:sp>
      <p:sp>
        <p:nvSpPr>
          <p:cNvPr id="49" name="Etiqueta ¿Oportunidades?"/>
          <p:cNvSpPr/>
          <p:nvPr/>
        </p:nvSpPr>
        <p:spPr>
          <a:xfrm>
            <a:off x="457200" y="4626864"/>
            <a:ext cx="2148840" cy="1746504"/>
          </a:xfrm>
          <a:prstGeom prst="homePlate">
            <a:avLst/>
          </a:prstGeom>
          <a:solidFill>
            <a:srgbClr val="114B81"/>
          </a:solidFill>
          <a:ln>
            <a:noFill/>
          </a:ln>
        </p:spPr>
        <p:txBody>
          <a:bodyPr wrap="square" lIns="73152" tIns="45720" rIns="201168" bIns="45720" rtlCol="0" anchor="ctr"/>
          <a:lstStyle/>
          <a:p>
            <a:pPr algn="ctr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¿Oportunidades?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2788920" y="4626864"/>
            <a:ext cx="8942832" cy="1746504"/>
          </a:xfrm>
          <a:prstGeom prst="roundRect">
            <a:avLst>
              <a:gd name="adj" fmla="val 5235"/>
            </a:avLst>
          </a:prstGeom>
          <a:solidFill>
            <a:srgbClr val="EE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3017520" y="4700016"/>
            <a:ext cx="8577072" cy="1600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spcAft>
                <a:spcPts val="300"/>
              </a:spcAft>
              <a:buNone/>
            </a:pPr>
            <a:r>
              <a:rPr lang="es-CL" sz="1500" b="1" i="0" dirty="0">
                <a:solidFill>
                  <a:srgbClr val="0B2E4F"/>
                </a:solidFill>
                <a:latin typeface="Calibri"/>
                <a:cs typeface="Calibri"/>
              </a:rPr>
              <a:t>La reforma también contempla oportunidades</a:t>
            </a:r>
          </a:p>
          <a:p>
            <a:pPr marL="182880" indent="-182880" algn="l">
              <a:spcAft>
                <a:spcPts val="200"/>
              </a:spcAft>
              <a:buClr>
                <a:srgbClr val="114B81"/>
              </a:buClr>
              <a:buFont typeface="Arial"/>
              <a:buChar char="•"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Ofrece un estándar homogéneo y concreto que debería facilitar los negocios de empresas con jurisdicciones más garantistas.</a:t>
            </a:r>
          </a:p>
          <a:p>
            <a:pPr marL="182880" indent="-182880" algn="l">
              <a:spcAft>
                <a:spcPts val="200"/>
              </a:spcAft>
              <a:buClr>
                <a:srgbClr val="114B81"/>
              </a:buClr>
              <a:buFont typeface="Arial"/>
              <a:buChar char="•"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La nueva ley contempla </a:t>
            </a:r>
            <a:r>
              <a:rPr lang="es-CL" sz="1300" b="1" i="0" dirty="0">
                <a:solidFill>
                  <a:srgbClr val="114B81"/>
                </a:solidFill>
                <a:latin typeface="Calibri"/>
                <a:cs typeface="Calibri"/>
              </a:rPr>
              <a:t>mayor flexibilidad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para algunos elementos clave: </a:t>
            </a:r>
            <a:r>
              <a:rPr lang="es-CL" sz="1300" b="1" i="0" dirty="0">
                <a:solidFill>
                  <a:srgbClr val="262626"/>
                </a:solidFill>
                <a:latin typeface="Calibri"/>
                <a:cs typeface="Calibri"/>
              </a:rPr>
              <a:t>(1)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consentimiento; </a:t>
            </a:r>
            <a:r>
              <a:rPr lang="es-CL" sz="1300" b="1" i="0" dirty="0">
                <a:solidFill>
                  <a:srgbClr val="262626"/>
                </a:solidFill>
                <a:latin typeface="Calibri"/>
                <a:cs typeface="Calibri"/>
              </a:rPr>
              <a:t>(2)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más bases de legalidad para tratar datos personales “comunes” y “sensibles”.</a:t>
            </a:r>
          </a:p>
          <a:p>
            <a:pPr marL="182880" indent="-182880" algn="l">
              <a:spcAft>
                <a:spcPts val="200"/>
              </a:spcAft>
              <a:buClr>
                <a:srgbClr val="114B81"/>
              </a:buClr>
              <a:buFont typeface="Arial"/>
              <a:buChar char="•"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Aclara los estándares asociados al tratamiento transfronterizo.</a:t>
            </a:r>
          </a:p>
          <a:p>
            <a:pPr marL="182880" indent="-182880" algn="l">
              <a:spcAft>
                <a:spcPts val="200"/>
              </a:spcAft>
              <a:buClr>
                <a:srgbClr val="114B81"/>
              </a:buClr>
              <a:buFont typeface="Arial"/>
              <a:buChar char="•"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Ofrece la posibilidad de </a:t>
            </a:r>
            <a:r>
              <a:rPr lang="es-CL" sz="1300" b="1" i="0" dirty="0">
                <a:solidFill>
                  <a:srgbClr val="114B81"/>
                </a:solidFill>
                <a:latin typeface="Calibri"/>
                <a:cs typeface="Calibri"/>
              </a:rPr>
              <a:t>atenuar la responsabilidad</a:t>
            </a: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 de la empresa, si ha implementado un modelo de prevención de infracciones que se encuentre certificado por la Agencia.</a:t>
            </a:r>
          </a:p>
        </p:txBody>
      </p:sp>
      <p:sp>
        <p:nvSpPr>
          <p:cNvPr id="52" name="Pie"/>
          <p:cNvSpPr txBox="1"/>
          <p:nvPr/>
        </p:nvSpPr>
        <p:spPr>
          <a:xfrm>
            <a:off x="4270248" y="6649516"/>
            <a:ext cx="3657600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s-CL" sz="1000" b="0" i="0" dirty="0">
                <a:solidFill>
                  <a:srgbClr val="F2F2F2"/>
                </a:solidFill>
                <a:latin typeface="Calibri"/>
                <a:cs typeface="Calibri"/>
              </a:rPr>
              <a:t>Información reservada</a:t>
            </a:r>
          </a:p>
        </p:txBody>
      </p:sp>
      <p:sp>
        <p:nvSpPr>
          <p:cNvPr id="53" name="Número de diapositiva"/>
          <p:cNvSpPr txBox="1"/>
          <p:nvPr/>
        </p:nvSpPr>
        <p:spPr>
          <a:xfrm>
            <a:off x="11064240" y="6649516"/>
            <a:ext cx="667512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buNone/>
            </a:pPr>
            <a:fld id="{9BD966FA-B3D8-4D8D-8041-E1FC99CC6D12}" type="slidenum">
              <a:rPr lang="es-CL" sz="1000" b="0" i="0" dirty="0">
                <a:solidFill>
                  <a:srgbClr val="FFFFFF"/>
                </a:solidFill>
                <a:latin typeface="Calibri"/>
                <a:cs typeface="Calibri"/>
              </a:rPr>
              <a:t>3</a:t>
            </a:fld>
            <a:endParaRPr lang="es-CL" sz="1000" b="0" i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7604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679B8-BDFE-1B30-6BE8-DD5FBBF87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CNC">
            <a:extLst>
              <a:ext uri="{FF2B5EF4-FFF2-40B4-BE49-F238E27FC236}">
                <a16:creationId xmlns:a16="http://schemas.microsoft.com/office/drawing/2014/main" id="{414580A0-BD05-2978-A128-BC8B11AC0F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00" t="19000" r="17800" b="15200"/>
          <a:stretch>
            <a:fillRect/>
          </a:stretch>
        </p:blipFill>
        <p:spPr>
          <a:xfrm>
            <a:off x="7421270" y="333756"/>
            <a:ext cx="1584466" cy="868680"/>
          </a:xfrm>
          <a:prstGeom prst="rect">
            <a:avLst/>
          </a:prstGeom>
        </p:spPr>
      </p:pic>
      <p:sp>
        <p:nvSpPr>
          <p:cNvPr id="8" name="Barra de título"/>
          <p:cNvSpPr/>
          <p:nvPr/>
        </p:nvSpPr>
        <p:spPr>
          <a:xfrm>
            <a:off x="0" y="0"/>
            <a:ext cx="6967728" cy="1207008"/>
          </a:xfrm>
          <a:prstGeom prst="rect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54864"/>
            <a:ext cx="6309360" cy="1097280"/>
          </a:xfrm>
        </p:spPr>
        <p:txBody>
          <a:bodyPr wrap="square" lIns="0" tIns="0" rIns="0" bIns="0" anchor="ctr"/>
          <a:lstStyle/>
          <a:p>
            <a:pPr algn="l">
              <a:lnSpc>
                <a:spcPct val="92000"/>
              </a:lnSpc>
              <a:buNone/>
            </a:pPr>
            <a:r>
              <a:rPr lang="es-CL" sz="2600" b="1" i="0" dirty="0">
                <a:solidFill>
                  <a:srgbClr val="FFFFFF"/>
                </a:solidFill>
                <a:latin typeface="Calibri"/>
                <a:cs typeface="Calibri"/>
              </a:rPr>
              <a:t>Primera pregunta: ¿Soy obligado?</a:t>
            </a:r>
          </a:p>
        </p:txBody>
      </p:sp>
      <p:sp>
        <p:nvSpPr>
          <p:cNvPr id="10" name="Ícono FaBalanceScale"/>
          <p:cNvSpPr/>
          <p:nvPr/>
        </p:nvSpPr>
        <p:spPr>
          <a:xfrm>
            <a:off x="457200" y="1449324"/>
            <a:ext cx="502920" cy="50292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FaBalanceScale" descr="FaBalanceSca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00" y="1570024"/>
            <a:ext cx="261518" cy="2615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7280" y="1417320"/>
            <a:ext cx="10634472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600" b="1" i="0" dirty="0">
                <a:solidFill>
                  <a:srgbClr val="0B2E4F"/>
                </a:solidFill>
                <a:latin typeface="Calibri"/>
                <a:cs typeface="Calibri"/>
              </a:rPr>
              <a:t>Ley N° 21.719, que regula la protección y el tratamiento de los datos personales y crea la Agencia de Protección de Datos Personales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121408"/>
            <a:ext cx="7086600" cy="1005840"/>
          </a:xfrm>
          <a:prstGeom prst="roundRect">
            <a:avLst>
              <a:gd name="adj" fmla="val 9090"/>
            </a:avLst>
          </a:prstGeom>
          <a:solidFill>
            <a:srgbClr val="EE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Ícono FaBullseye"/>
          <p:cNvSpPr/>
          <p:nvPr/>
        </p:nvSpPr>
        <p:spPr>
          <a:xfrm>
            <a:off x="685800" y="2372868"/>
            <a:ext cx="502920" cy="50292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FaBullseye" descr="FaBullsey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500" y="2493568"/>
            <a:ext cx="261518" cy="26151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71600" y="2212848"/>
            <a:ext cx="5989320" cy="8229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El </a:t>
            </a:r>
            <a:r>
              <a:rPr lang="es-CL" sz="1400" b="1" i="0" dirty="0">
                <a:solidFill>
                  <a:srgbClr val="114B81"/>
                </a:solidFill>
                <a:latin typeface="Calibri"/>
                <a:cs typeface="Calibri"/>
              </a:rPr>
              <a:t>objeto de la Ley</a:t>
            </a: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 es regular la forma y condiciones en las cuales se efectúa el tratamiento y la protección de los datos personales de las personas naturales.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264408"/>
            <a:ext cx="7086600" cy="1005840"/>
          </a:xfrm>
          <a:prstGeom prst="roundRect">
            <a:avLst>
              <a:gd name="adj" fmla="val 9090"/>
            </a:avLst>
          </a:prstGeom>
          <a:solidFill>
            <a:srgbClr val="EE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Ícono FaUserCheck"/>
          <p:cNvSpPr/>
          <p:nvPr/>
        </p:nvSpPr>
        <p:spPr>
          <a:xfrm>
            <a:off x="685800" y="3515868"/>
            <a:ext cx="502920" cy="50292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FaUserCheck" descr="FaUser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00" y="3636568"/>
            <a:ext cx="261518" cy="26151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71600" y="3355848"/>
            <a:ext cx="5989320" cy="8229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b="1" i="0" dirty="0">
                <a:solidFill>
                  <a:srgbClr val="114B81"/>
                </a:solidFill>
                <a:latin typeface="Calibri"/>
                <a:cs typeface="Calibri"/>
              </a:rPr>
              <a:t>Aplica</a:t>
            </a: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 a todo tratamiento de datos personales que realice una persona natural o jurídica, incluidos los órganos públicos.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4407408"/>
            <a:ext cx="7086600" cy="1005840"/>
          </a:xfrm>
          <a:prstGeom prst="roundRect">
            <a:avLst>
              <a:gd name="adj" fmla="val 9090"/>
            </a:avLst>
          </a:prstGeom>
          <a:solidFill>
            <a:srgbClr val="EE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Ícono FaCogs"/>
          <p:cNvSpPr/>
          <p:nvPr/>
        </p:nvSpPr>
        <p:spPr>
          <a:xfrm>
            <a:off x="685800" y="4658868"/>
            <a:ext cx="502920" cy="50292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FaCogs" descr="FaCog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00" y="4779568"/>
            <a:ext cx="261518" cy="26151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371600" y="4498848"/>
            <a:ext cx="5989320" cy="8229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La ley define tratamiento como </a:t>
            </a:r>
            <a:r>
              <a:rPr lang="es-CL" sz="1400" b="0" i="1" dirty="0">
                <a:solidFill>
                  <a:srgbClr val="262626"/>
                </a:solidFill>
                <a:latin typeface="Calibri"/>
                <a:cs typeface="Calibri"/>
              </a:rPr>
              <a:t>“cualquier operación o conjunto de operaciones... cualquiera sea el procedimiento utilizado”</a:t>
            </a: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 — </a:t>
            </a:r>
            <a:r>
              <a:rPr lang="es-CL" sz="1400" b="1" i="0" dirty="0">
                <a:solidFill>
                  <a:srgbClr val="114B81"/>
                </a:solidFill>
                <a:latin typeface="Calibri"/>
                <a:cs typeface="Calibri"/>
              </a:rPr>
              <a:t>eso incluye mirar, copiar, mover o eliminar, no solo “recolectar” o “vender”</a:t>
            </a: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25" name="No aplica"/>
          <p:cNvSpPr/>
          <p:nvPr/>
        </p:nvSpPr>
        <p:spPr>
          <a:xfrm>
            <a:off x="7772400" y="2121408"/>
            <a:ext cx="3959352" cy="3291840"/>
          </a:xfrm>
          <a:prstGeom prst="roundRect">
            <a:avLst>
              <a:gd name="adj" fmla="val 2777"/>
            </a:avLst>
          </a:prstGeom>
          <a:solidFill>
            <a:srgbClr val="FCE7E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Ícono FaBan"/>
          <p:cNvSpPr/>
          <p:nvPr/>
        </p:nvSpPr>
        <p:spPr>
          <a:xfrm>
            <a:off x="8001000" y="2304288"/>
            <a:ext cx="502920" cy="502920"/>
          </a:xfrm>
          <a:prstGeom prst="ellipse">
            <a:avLst/>
          </a:prstGeom>
          <a:solidFill>
            <a:srgbClr val="E064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FaBan" descr="FaBa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1700" y="2424988"/>
            <a:ext cx="261518" cy="26151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641080" y="2304288"/>
            <a:ext cx="292608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700" b="1" i="0" dirty="0">
                <a:solidFill>
                  <a:srgbClr val="0B2E4F"/>
                </a:solidFill>
                <a:latin typeface="Calibri"/>
                <a:cs typeface="Calibri"/>
              </a:rPr>
              <a:t>No aplica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01000" y="2971800"/>
            <a:ext cx="3520440" cy="2331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256032" indent="-256032" algn="l">
              <a:spcAft>
                <a:spcPts val="600"/>
              </a:spcAft>
              <a:buClr>
                <a:srgbClr val="E0645A"/>
              </a:buClr>
              <a:buFont typeface="Arial"/>
              <a:buAutoNum type="arabicPeriod"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Al tratamiento de datos que se realice en el ejercicio de las libertades de emitir opinión y de informar reguladas por las leyes a que se refiere el artículo 19, N° 12 de la CPR.</a:t>
            </a:r>
          </a:p>
          <a:p>
            <a:pPr marL="256032" indent="-256032" algn="l">
              <a:buClr>
                <a:srgbClr val="E0645A"/>
              </a:buClr>
              <a:buFont typeface="Arial"/>
              <a:buAutoNum type="arabicPeriod"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Al tratamiento de datos que efectúen las personas naturales en relación con sus actividades personales.</a:t>
            </a:r>
          </a:p>
        </p:txBody>
      </p:sp>
      <p:sp>
        <p:nvSpPr>
          <p:cNvPr id="30" name="Conclusión"/>
          <p:cNvSpPr/>
          <p:nvPr/>
        </p:nvSpPr>
        <p:spPr>
          <a:xfrm>
            <a:off x="457200" y="5596128"/>
            <a:ext cx="11274552" cy="777240"/>
          </a:xfrm>
          <a:prstGeom prst="roundRect">
            <a:avLst>
              <a:gd name="adj" fmla="val 11764"/>
            </a:avLst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FaLightbul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520" y="5801868"/>
            <a:ext cx="365760" cy="36576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325880" y="5596128"/>
            <a:ext cx="10241280" cy="7772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Entonces: </a:t>
            </a:r>
            <a:r>
              <a:rPr lang="es-CL" sz="1500" b="0" i="0" dirty="0">
                <a:solidFill>
                  <a:srgbClr val="FFFFFF"/>
                </a:solidFill>
                <a:latin typeface="Calibri"/>
                <a:cs typeface="Calibri"/>
              </a:rPr>
              <a:t>participando en alguna actividad de tratamiento de datos personales, deberé analizar cuáles son mis obligaciones según el nuevo estándar normativo.</a:t>
            </a:r>
          </a:p>
        </p:txBody>
      </p:sp>
      <p:sp>
        <p:nvSpPr>
          <p:cNvPr id="33" name="Pie"/>
          <p:cNvSpPr txBox="1"/>
          <p:nvPr/>
        </p:nvSpPr>
        <p:spPr>
          <a:xfrm>
            <a:off x="4270248" y="6649516"/>
            <a:ext cx="3657600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s-CL" sz="1000" b="0" i="0" dirty="0">
                <a:solidFill>
                  <a:srgbClr val="F2F2F2"/>
                </a:solidFill>
                <a:latin typeface="Calibri"/>
                <a:cs typeface="Calibri"/>
              </a:rPr>
              <a:t>Información reservada</a:t>
            </a:r>
          </a:p>
        </p:txBody>
      </p:sp>
      <p:sp>
        <p:nvSpPr>
          <p:cNvPr id="34" name="Número de diapositiva"/>
          <p:cNvSpPr txBox="1"/>
          <p:nvPr/>
        </p:nvSpPr>
        <p:spPr>
          <a:xfrm>
            <a:off x="11064240" y="6649516"/>
            <a:ext cx="667512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buNone/>
            </a:pPr>
            <a:fld id="{3128210B-A7C4-4FC5-9392-723CE9277791}" type="slidenum">
              <a:rPr lang="es-CL" sz="1000" b="0" i="0" dirty="0">
                <a:solidFill>
                  <a:srgbClr val="FFFFFF"/>
                </a:solidFill>
                <a:latin typeface="Calibri"/>
                <a:cs typeface="Calibri"/>
              </a:rPr>
              <a:t>4</a:t>
            </a:fld>
            <a:endParaRPr lang="es-CL" sz="1000" b="0" i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4609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CNC">
            <a:extLst>
              <a:ext uri="{FF2B5EF4-FFF2-40B4-BE49-F238E27FC236}">
                <a16:creationId xmlns:a16="http://schemas.microsoft.com/office/drawing/2014/main" id="{6F4BF31A-C126-7EB1-B815-6571B37CAA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00" t="19000" r="17800" b="15200"/>
          <a:stretch>
            <a:fillRect/>
          </a:stretch>
        </p:blipFill>
        <p:spPr>
          <a:xfrm>
            <a:off x="7421270" y="333756"/>
            <a:ext cx="1584466" cy="868680"/>
          </a:xfrm>
          <a:prstGeom prst="rect">
            <a:avLst/>
          </a:prstGeom>
        </p:spPr>
      </p:pic>
      <p:sp>
        <p:nvSpPr>
          <p:cNvPr id="8" name="Barra de título"/>
          <p:cNvSpPr/>
          <p:nvPr/>
        </p:nvSpPr>
        <p:spPr>
          <a:xfrm>
            <a:off x="0" y="0"/>
            <a:ext cx="6967728" cy="1207008"/>
          </a:xfrm>
          <a:prstGeom prst="rect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54864"/>
            <a:ext cx="6309360" cy="1097280"/>
          </a:xfrm>
        </p:spPr>
        <p:txBody>
          <a:bodyPr wrap="square" lIns="0" tIns="0" rIns="0" bIns="0" anchor="ctr"/>
          <a:lstStyle/>
          <a:p>
            <a:pPr algn="l">
              <a:lnSpc>
                <a:spcPct val="92000"/>
              </a:lnSpc>
              <a:buNone/>
            </a:pPr>
            <a:r>
              <a:rPr lang="es-CL" sz="2600" b="1" i="0" dirty="0">
                <a:solidFill>
                  <a:srgbClr val="FFFFFF"/>
                </a:solidFill>
                <a:latin typeface="Calibri"/>
                <a:cs typeface="Calibri"/>
              </a:rPr>
              <a:t>Si soy obligado: ruta CNC y Magliona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481328"/>
            <a:ext cx="3977639" cy="4892040"/>
          </a:xfrm>
          <a:prstGeom prst="roundRect">
            <a:avLst>
              <a:gd name="adj" fmla="val 2758"/>
            </a:avLst>
          </a:prstGeom>
          <a:solidFill>
            <a:srgbClr val="EE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Ícono FaRoute"/>
          <p:cNvSpPr/>
          <p:nvPr/>
        </p:nvSpPr>
        <p:spPr>
          <a:xfrm>
            <a:off x="777240" y="1801368"/>
            <a:ext cx="640080" cy="64008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FaRoute" descr="FaRou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859" y="1954987"/>
            <a:ext cx="332841" cy="33284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7240" y="2651760"/>
            <a:ext cx="3337560" cy="3520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0B2E4F"/>
                </a:solidFill>
                <a:latin typeface="Calibri"/>
                <a:cs typeface="Calibri"/>
              </a:rPr>
              <a:t>Magliona Abogados y CNC han elaborado una </a:t>
            </a:r>
            <a:r>
              <a:rPr lang="es-CL" sz="1700" b="1" i="0" dirty="0">
                <a:solidFill>
                  <a:srgbClr val="114B81"/>
                </a:solidFill>
                <a:latin typeface="Calibri"/>
                <a:cs typeface="Calibri"/>
              </a:rPr>
              <a:t>hoja de ruta</a:t>
            </a:r>
            <a:r>
              <a:rPr lang="es-CL" sz="1700" b="0" i="0" dirty="0">
                <a:solidFill>
                  <a:srgbClr val="0B2E4F"/>
                </a:solidFill>
                <a:latin typeface="Calibri"/>
                <a:cs typeface="Calibri"/>
              </a:rPr>
              <a:t> con el objetivo de orientar a sus socios sobre la forma en que deben cumplir con la nueva regulación, explicando en un lenguaje claro y accesible los principales cambios, obligaciones y derechos que establece la ley, junto con un plan de acción para adaptarse a estas nuevas exigencias.</a:t>
            </a:r>
          </a:p>
        </p:txBody>
      </p:sp>
      <p:sp>
        <p:nvSpPr>
          <p:cNvPr id="14" name="Cheurón"/>
          <p:cNvSpPr/>
          <p:nvPr/>
        </p:nvSpPr>
        <p:spPr>
          <a:xfrm>
            <a:off x="4663440" y="2377440"/>
            <a:ext cx="292608" cy="3108960"/>
          </a:xfrm>
          <a:prstGeom prst="chevron">
            <a:avLst/>
          </a:prstGeom>
          <a:solidFill>
            <a:srgbClr val="C5D3E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257800" y="1481328"/>
            <a:ext cx="6473952" cy="411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600" b="1" i="0" dirty="0">
                <a:solidFill>
                  <a:srgbClr val="0B2E4F"/>
                </a:solidFill>
                <a:latin typeface="Calibri"/>
                <a:cs typeface="Calibri"/>
              </a:rPr>
              <a:t>Respondiendo las siguientes preguntas, se orienta el cumplimiento:</a:t>
            </a:r>
          </a:p>
        </p:txBody>
      </p:sp>
      <p:sp>
        <p:nvSpPr>
          <p:cNvPr id="16" name="Número 1"/>
          <p:cNvSpPr/>
          <p:nvPr/>
        </p:nvSpPr>
        <p:spPr>
          <a:xfrm>
            <a:off x="5257800" y="2071116"/>
            <a:ext cx="365760" cy="36576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79008" y="2011680"/>
            <a:ext cx="5952744" cy="48463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¿Me aplica la Ley de Datos Personales?</a:t>
            </a:r>
          </a:p>
        </p:txBody>
      </p:sp>
      <p:sp>
        <p:nvSpPr>
          <p:cNvPr id="18" name="Número 2"/>
          <p:cNvSpPr/>
          <p:nvPr/>
        </p:nvSpPr>
        <p:spPr>
          <a:xfrm>
            <a:off x="5257800" y="2555748"/>
            <a:ext cx="365760" cy="36576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79008" y="2496312"/>
            <a:ext cx="5952744" cy="48463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¿Qué datos personales tengo?</a:t>
            </a:r>
          </a:p>
        </p:txBody>
      </p:sp>
      <p:sp>
        <p:nvSpPr>
          <p:cNvPr id="20" name="Número 3"/>
          <p:cNvSpPr/>
          <p:nvPr/>
        </p:nvSpPr>
        <p:spPr>
          <a:xfrm>
            <a:off x="5257800" y="3040379"/>
            <a:ext cx="365760" cy="36576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79008" y="2980944"/>
            <a:ext cx="5952744" cy="48463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¿Cómo justifico el tratamiento de los datos personales que realizo?</a:t>
            </a:r>
          </a:p>
        </p:txBody>
      </p:sp>
      <p:sp>
        <p:nvSpPr>
          <p:cNvPr id="22" name="Número 4"/>
          <p:cNvSpPr/>
          <p:nvPr/>
        </p:nvSpPr>
        <p:spPr>
          <a:xfrm>
            <a:off x="5257800" y="3525012"/>
            <a:ext cx="365760" cy="36576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79008" y="3465576"/>
            <a:ext cx="5952744" cy="48463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¿Qué me pueden exigir los titulares de los datos personales?</a:t>
            </a:r>
          </a:p>
        </p:txBody>
      </p:sp>
      <p:sp>
        <p:nvSpPr>
          <p:cNvPr id="24" name="Número 5"/>
          <p:cNvSpPr/>
          <p:nvPr/>
        </p:nvSpPr>
        <p:spPr>
          <a:xfrm>
            <a:off x="5257800" y="4009644"/>
            <a:ext cx="365760" cy="36576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79008" y="3950208"/>
            <a:ext cx="5952744" cy="48463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¿Qué pasa si comparto datos?: gestión con terceros proveedores</a:t>
            </a:r>
          </a:p>
        </p:txBody>
      </p:sp>
      <p:sp>
        <p:nvSpPr>
          <p:cNvPr id="26" name="Número 6"/>
          <p:cNvSpPr/>
          <p:nvPr/>
        </p:nvSpPr>
        <p:spPr>
          <a:xfrm>
            <a:off x="5257800" y="4494275"/>
            <a:ext cx="365760" cy="36576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79008" y="4434840"/>
            <a:ext cx="5952744" cy="48463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Brechas de seguridad: ¿qué hago ante un hackeo o filtración de datos personales?</a:t>
            </a:r>
          </a:p>
        </p:txBody>
      </p:sp>
      <p:sp>
        <p:nvSpPr>
          <p:cNvPr id="28" name="Número 7"/>
          <p:cNvSpPr/>
          <p:nvPr/>
        </p:nvSpPr>
        <p:spPr>
          <a:xfrm>
            <a:off x="5257800" y="4978908"/>
            <a:ext cx="365760" cy="36576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79008" y="4919472"/>
            <a:ext cx="5952744" cy="48463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El escudo voluntario: DPO interno y Modelo de Prevención de Infracciones</a:t>
            </a:r>
          </a:p>
        </p:txBody>
      </p:sp>
      <p:sp>
        <p:nvSpPr>
          <p:cNvPr id="30" name="Número 8"/>
          <p:cNvSpPr/>
          <p:nvPr/>
        </p:nvSpPr>
        <p:spPr>
          <a:xfrm>
            <a:off x="5257800" y="5463540"/>
            <a:ext cx="365760" cy="36576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79008" y="5404104"/>
            <a:ext cx="5952744" cy="48463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¿Cuáles son las multas reales? Estándar diferenciado y proporcionalidad para PYMES</a:t>
            </a:r>
          </a:p>
        </p:txBody>
      </p:sp>
      <p:sp>
        <p:nvSpPr>
          <p:cNvPr id="32" name="Número 9"/>
          <p:cNvSpPr/>
          <p:nvPr/>
        </p:nvSpPr>
        <p:spPr>
          <a:xfrm>
            <a:off x="5257800" y="5948171"/>
            <a:ext cx="365760" cy="36576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79008" y="5888736"/>
            <a:ext cx="5952744" cy="48463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400" dirty="0">
                <a:solidFill>
                  <a:srgbClr val="262626"/>
                </a:solidFill>
                <a:latin typeface="Calibri"/>
                <a:cs typeface="Calibri"/>
              </a:rPr>
              <a:t>Organizando el cumplimiento </a:t>
            </a:r>
            <a:r>
              <a:rPr lang="es-CL" sz="1400" b="0" i="0" dirty="0">
                <a:solidFill>
                  <a:srgbClr val="262626"/>
                </a:solidFill>
                <a:latin typeface="Calibri"/>
                <a:cs typeface="Calibri"/>
              </a:rPr>
              <a:t>en 8 pasos</a:t>
            </a:r>
          </a:p>
        </p:txBody>
      </p:sp>
      <p:sp>
        <p:nvSpPr>
          <p:cNvPr id="34" name="Pie"/>
          <p:cNvSpPr txBox="1"/>
          <p:nvPr/>
        </p:nvSpPr>
        <p:spPr>
          <a:xfrm>
            <a:off x="4270248" y="6649516"/>
            <a:ext cx="3657600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s-CL" sz="1000" b="0" i="0" dirty="0">
                <a:solidFill>
                  <a:srgbClr val="F2F2F2"/>
                </a:solidFill>
                <a:latin typeface="Calibri"/>
                <a:cs typeface="Calibri"/>
              </a:rPr>
              <a:t>Información reservada</a:t>
            </a:r>
          </a:p>
        </p:txBody>
      </p:sp>
      <p:sp>
        <p:nvSpPr>
          <p:cNvPr id="35" name="Número de diapositiva"/>
          <p:cNvSpPr txBox="1"/>
          <p:nvPr/>
        </p:nvSpPr>
        <p:spPr>
          <a:xfrm>
            <a:off x="11064240" y="6649516"/>
            <a:ext cx="667512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buNone/>
            </a:pPr>
            <a:fld id="{5C081028-5CC8-4B80-BCA4-51E9D376B32B}" type="slidenum">
              <a:rPr lang="es-CL" sz="1000" b="0" i="0" dirty="0">
                <a:solidFill>
                  <a:srgbClr val="FFFFFF"/>
                </a:solidFill>
                <a:latin typeface="Calibri"/>
                <a:cs typeface="Calibri"/>
              </a:rPr>
              <a:t>5</a:t>
            </a:fld>
            <a:endParaRPr lang="es-CL" sz="1000" b="0" i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BD1C06E-26EB-1F98-D336-8E18AF8CA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CNC">
            <a:extLst>
              <a:ext uri="{FF2B5EF4-FFF2-40B4-BE49-F238E27FC236}">
                <a16:creationId xmlns:a16="http://schemas.microsoft.com/office/drawing/2014/main" id="{74E04759-86B5-5946-D002-07CDF5BD2C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00" t="19000" r="17800" b="15200"/>
          <a:stretch>
            <a:fillRect/>
          </a:stretch>
        </p:blipFill>
        <p:spPr>
          <a:xfrm>
            <a:off x="7421270" y="333756"/>
            <a:ext cx="1584466" cy="868680"/>
          </a:xfrm>
          <a:prstGeom prst="rect">
            <a:avLst/>
          </a:prstGeom>
        </p:spPr>
      </p:pic>
      <p:sp>
        <p:nvSpPr>
          <p:cNvPr id="8" name="Barra de título"/>
          <p:cNvSpPr/>
          <p:nvPr/>
        </p:nvSpPr>
        <p:spPr>
          <a:xfrm>
            <a:off x="0" y="0"/>
            <a:ext cx="6967728" cy="1207008"/>
          </a:xfrm>
          <a:prstGeom prst="rect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54864"/>
            <a:ext cx="6309360" cy="1097280"/>
          </a:xfrm>
        </p:spPr>
        <p:txBody>
          <a:bodyPr wrap="square" lIns="0" tIns="0" rIns="0" bIns="0" anchor="ctr"/>
          <a:lstStyle/>
          <a:p>
            <a:pPr algn="l">
              <a:lnSpc>
                <a:spcPct val="92000"/>
              </a:lnSpc>
              <a:buNone/>
            </a:pPr>
            <a:r>
              <a:rPr lang="es-CL" sz="2600" b="1" i="0" dirty="0">
                <a:solidFill>
                  <a:srgbClr val="FFFFFF"/>
                </a:solidFill>
                <a:latin typeface="Calibri"/>
                <a:cs typeface="Calibri"/>
              </a:rPr>
              <a:t>Las 5 herramientas: de la orientación al diagnóstico</a:t>
            </a:r>
          </a:p>
        </p:txBody>
      </p:sp>
      <p:sp>
        <p:nvSpPr>
          <p:cNvPr id="10" name="Bajada"/>
          <p:cNvSpPr txBox="1"/>
          <p:nvPr/>
        </p:nvSpPr>
        <p:spPr>
          <a:xfrm>
            <a:off x="457200" y="1371600"/>
            <a:ext cx="11274552" cy="411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700" b="0" i="0" dirty="0">
                <a:solidFill>
                  <a:srgbClr val="0B2E4F"/>
                </a:solidFill>
                <a:latin typeface="Calibri"/>
                <a:cs typeface="Calibri"/>
              </a:rPr>
              <a:t>Una secuencia progresiva para comprender, organizar y medir el cumplimiento.</a:t>
            </a:r>
          </a:p>
        </p:txBody>
      </p:sp>
      <p:sp>
        <p:nvSpPr>
          <p:cNvPr id="11" name="Herramienta 1"/>
          <p:cNvSpPr/>
          <p:nvPr/>
        </p:nvSpPr>
        <p:spPr>
          <a:xfrm>
            <a:off x="457200" y="1920240"/>
            <a:ext cx="3575304" cy="4453128"/>
          </a:xfrm>
          <a:prstGeom prst="roundRect">
            <a:avLst>
              <a:gd name="adj" fmla="val 4603"/>
            </a:avLst>
          </a:prstGeom>
          <a:solidFill>
            <a:srgbClr val="FFFFFF"/>
          </a:solidFill>
          <a:ln w="12700">
            <a:solidFill>
              <a:srgbClr val="D5DFEA"/>
            </a:solidFill>
          </a:ln>
          <a:effectLst>
            <a:outerShdw blurRad="63500" dist="19050" dir="5400000" algn="t" rotWithShape="0">
              <a:srgbClr val="0B2E4F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Número 1"/>
          <p:cNvSpPr/>
          <p:nvPr/>
        </p:nvSpPr>
        <p:spPr>
          <a:xfrm>
            <a:off x="658368" y="2103120"/>
            <a:ext cx="502920" cy="50292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600" b="1" i="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2103120"/>
            <a:ext cx="2569464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600" b="1" i="0" dirty="0">
                <a:solidFill>
                  <a:srgbClr val="0B2E4F"/>
                </a:solidFill>
                <a:latin typeface="Calibri"/>
                <a:cs typeface="Calibri"/>
              </a:rPr>
              <a:t>Ruta CNC y Magliona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" y="2788920"/>
            <a:ext cx="3246120" cy="1066800"/>
          </a:xfrm>
          <a:prstGeom prst="roundRect">
            <a:avLst>
              <a:gd name="adj" fmla="val 8571"/>
            </a:avLst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2" y="2880360"/>
            <a:ext cx="2880360" cy="9022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14B81"/>
                </a:solidFill>
                <a:latin typeface="Calibri"/>
                <a:cs typeface="Calibri"/>
              </a:rPr>
              <a:t>FUNCIÓN</a:t>
            </a:r>
          </a:p>
          <a:p>
            <a:pPr algn="l">
              <a:buNone/>
            </a:pPr>
            <a:r>
              <a:rPr lang="es-CL" sz="1250" b="0" i="0" dirty="0">
                <a:solidFill>
                  <a:srgbClr val="262626"/>
                </a:solidFill>
                <a:latin typeface="Calibri"/>
                <a:cs typeface="Calibri"/>
              </a:rPr>
              <a:t>Guía central que explica cambios, obligaciones, derechos y decisiones de implementación.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" y="3965447"/>
            <a:ext cx="3246120" cy="1066800"/>
          </a:xfrm>
          <a:prstGeom prst="roundRect">
            <a:avLst>
              <a:gd name="adj" fmla="val 8571"/>
            </a:avLst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4672" y="4056887"/>
            <a:ext cx="2880360" cy="9022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14B81"/>
                </a:solidFill>
                <a:latin typeface="Calibri"/>
                <a:cs typeface="Calibri"/>
              </a:rPr>
              <a:t>CÓMO CUMPLE CON LA LEY</a:t>
            </a:r>
          </a:p>
          <a:p>
            <a:pPr algn="l">
              <a:buNone/>
            </a:pPr>
            <a:r>
              <a:rPr lang="es-CL" sz="1250" b="0" i="0" dirty="0">
                <a:solidFill>
                  <a:srgbClr val="262626"/>
                </a:solidFill>
                <a:latin typeface="Calibri"/>
                <a:cs typeface="Calibri"/>
              </a:rPr>
              <a:t>Permite identificar aplicabilidad, datos tratados, bases de licitud, derechos, terceros, brechas y gobernanza.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" y="5141976"/>
            <a:ext cx="3246120" cy="1066800"/>
          </a:xfrm>
          <a:prstGeom prst="roundRect">
            <a:avLst>
              <a:gd name="adj" fmla="val 8571"/>
            </a:avLst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4672" y="5233415"/>
            <a:ext cx="2880360" cy="9022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14B81"/>
                </a:solidFill>
                <a:latin typeface="Calibri"/>
                <a:cs typeface="Calibri"/>
              </a:rPr>
              <a:t>CÓMO SE UTILIZA</a:t>
            </a:r>
          </a:p>
          <a:p>
            <a:pPr algn="l">
              <a:buNone/>
            </a:pPr>
            <a:r>
              <a:rPr lang="es-CL" sz="1250" b="0" i="0" dirty="0">
                <a:solidFill>
                  <a:srgbClr val="262626"/>
                </a:solidFill>
                <a:latin typeface="Calibri"/>
                <a:cs typeface="Calibri"/>
              </a:rPr>
              <a:t>Usarla como documento rector para comprender el estándar y detectar las principales brechas.</a:t>
            </a:r>
          </a:p>
        </p:txBody>
      </p:sp>
      <p:sp>
        <p:nvSpPr>
          <p:cNvPr id="20" name="Herramienta 2"/>
          <p:cNvSpPr/>
          <p:nvPr/>
        </p:nvSpPr>
        <p:spPr>
          <a:xfrm>
            <a:off x="4306824" y="1920240"/>
            <a:ext cx="3575304" cy="4453128"/>
          </a:xfrm>
          <a:prstGeom prst="roundRect">
            <a:avLst>
              <a:gd name="adj" fmla="val 4603"/>
            </a:avLst>
          </a:prstGeom>
          <a:solidFill>
            <a:srgbClr val="FFFFFF"/>
          </a:solidFill>
          <a:ln w="12700">
            <a:solidFill>
              <a:srgbClr val="D5DFEA"/>
            </a:solidFill>
          </a:ln>
          <a:effectLst>
            <a:outerShdw blurRad="63500" dist="19050" dir="5400000" algn="t" rotWithShape="0">
              <a:srgbClr val="0B2E4F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Número 2"/>
          <p:cNvSpPr/>
          <p:nvPr/>
        </p:nvSpPr>
        <p:spPr>
          <a:xfrm>
            <a:off x="4507992" y="2103120"/>
            <a:ext cx="502920" cy="502920"/>
          </a:xfrm>
          <a:prstGeom prst="ellipse">
            <a:avLst/>
          </a:prstGeom>
          <a:solidFill>
            <a:srgbClr val="178F9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600" b="1" i="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48072" y="2103120"/>
            <a:ext cx="2569464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600" b="1" i="0" dirty="0">
                <a:solidFill>
                  <a:srgbClr val="0B2E4F"/>
                </a:solidFill>
                <a:latin typeface="Calibri"/>
                <a:cs typeface="Calibri"/>
              </a:rPr>
              <a:t>Hoja de ruta en 8 pasos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71416" y="2788920"/>
            <a:ext cx="3246120" cy="1066800"/>
          </a:xfrm>
          <a:prstGeom prst="roundRect">
            <a:avLst>
              <a:gd name="adj" fmla="val 8571"/>
            </a:avLst>
          </a:prstGeom>
          <a:solidFill>
            <a:srgbClr val="DDF0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654296" y="2880360"/>
            <a:ext cx="2880360" cy="9022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78F98"/>
                </a:solidFill>
                <a:latin typeface="Calibri"/>
                <a:cs typeface="Calibri"/>
              </a:rPr>
              <a:t>FUNCIÓN</a:t>
            </a:r>
          </a:p>
          <a:p>
            <a:pPr algn="l">
              <a:buNone/>
            </a:pPr>
            <a:r>
              <a:rPr lang="es-CL" sz="1250" b="0" i="0" dirty="0">
                <a:solidFill>
                  <a:srgbClr val="262626"/>
                </a:solidFill>
                <a:latin typeface="Calibri"/>
                <a:cs typeface="Calibri"/>
              </a:rPr>
              <a:t>Secuencia breve de tareas para organizar el trabajo interno y avanzar por prioridades.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71416" y="3965447"/>
            <a:ext cx="3246120" cy="1066800"/>
          </a:xfrm>
          <a:prstGeom prst="roundRect">
            <a:avLst>
              <a:gd name="adj" fmla="val 8571"/>
            </a:avLst>
          </a:prstGeom>
          <a:solidFill>
            <a:srgbClr val="DDF0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654296" y="4056887"/>
            <a:ext cx="2880360" cy="9022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78F98"/>
                </a:solidFill>
                <a:latin typeface="Calibri"/>
                <a:cs typeface="Calibri"/>
              </a:rPr>
              <a:t>CÓMO CUMPLE CON LA LEY</a:t>
            </a:r>
          </a:p>
          <a:p>
            <a:pPr algn="l">
              <a:buNone/>
            </a:pPr>
            <a:r>
              <a:rPr lang="es-CL" sz="1250" b="0" i="0" dirty="0">
                <a:solidFill>
                  <a:srgbClr val="262626"/>
                </a:solidFill>
                <a:latin typeface="Calibri"/>
                <a:cs typeface="Calibri"/>
              </a:rPr>
              <a:t>Ordena gobernanza, inventario, licitud, política, contratos, seguridad, canal ARCO+ y capacitación.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471416" y="5141976"/>
            <a:ext cx="3246120" cy="1066800"/>
          </a:xfrm>
          <a:prstGeom prst="roundRect">
            <a:avLst>
              <a:gd name="adj" fmla="val 8571"/>
            </a:avLst>
          </a:prstGeom>
          <a:solidFill>
            <a:srgbClr val="DDF0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654296" y="5233415"/>
            <a:ext cx="2880360" cy="9022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78F98"/>
                </a:solidFill>
                <a:latin typeface="Calibri"/>
                <a:cs typeface="Calibri"/>
              </a:rPr>
              <a:t>CÓMO SE UTILIZA</a:t>
            </a:r>
          </a:p>
          <a:p>
            <a:pPr algn="l">
              <a:buNone/>
            </a:pPr>
            <a:r>
              <a:rPr lang="es-CL" sz="1250" b="0" i="0" dirty="0">
                <a:solidFill>
                  <a:srgbClr val="262626"/>
                </a:solidFill>
                <a:latin typeface="Calibri"/>
                <a:cs typeface="Calibri"/>
              </a:rPr>
              <a:t>Asignar responsable y fecha a cada paso; revisar avances; usar como agenda de implementación.</a:t>
            </a:r>
          </a:p>
        </p:txBody>
      </p:sp>
      <p:sp>
        <p:nvSpPr>
          <p:cNvPr id="29" name="Herramienta 3"/>
          <p:cNvSpPr/>
          <p:nvPr/>
        </p:nvSpPr>
        <p:spPr>
          <a:xfrm>
            <a:off x="8156448" y="1920240"/>
            <a:ext cx="3575304" cy="4453128"/>
          </a:xfrm>
          <a:prstGeom prst="roundRect">
            <a:avLst>
              <a:gd name="adj" fmla="val 4603"/>
            </a:avLst>
          </a:prstGeom>
          <a:solidFill>
            <a:srgbClr val="FFFFFF"/>
          </a:solidFill>
          <a:ln w="12700">
            <a:solidFill>
              <a:srgbClr val="D5DFEA"/>
            </a:solidFill>
          </a:ln>
          <a:effectLst>
            <a:outerShdw blurRad="63500" dist="19050" dir="5400000" algn="t" rotWithShape="0">
              <a:srgbClr val="0B2E4F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Número 3"/>
          <p:cNvSpPr/>
          <p:nvPr/>
        </p:nvSpPr>
        <p:spPr>
          <a:xfrm>
            <a:off x="8357616" y="2103120"/>
            <a:ext cx="502920" cy="502920"/>
          </a:xfrm>
          <a:prstGeom prst="ellipse">
            <a:avLst/>
          </a:prstGeom>
          <a:solidFill>
            <a:srgbClr val="E0645A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600" b="1" i="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97696" y="2103120"/>
            <a:ext cx="2569464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600" b="1" i="0" dirty="0">
                <a:solidFill>
                  <a:srgbClr val="0B2E4F"/>
                </a:solidFill>
                <a:latin typeface="Calibri"/>
                <a:cs typeface="Calibri"/>
              </a:rPr>
              <a:t>Checklist de cumplimiento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321040" y="2788920"/>
            <a:ext cx="3246120" cy="1066800"/>
          </a:xfrm>
          <a:prstGeom prst="roundRect">
            <a:avLst>
              <a:gd name="adj" fmla="val 8571"/>
            </a:avLst>
          </a:prstGeom>
          <a:solidFill>
            <a:srgbClr val="FCE7E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503920" y="2880360"/>
            <a:ext cx="2880360" cy="9022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E0645A"/>
                </a:solidFill>
                <a:latin typeface="Calibri"/>
                <a:cs typeface="Calibri"/>
              </a:rPr>
              <a:t>FUNCIÓN</a:t>
            </a:r>
          </a:p>
          <a:p>
            <a:pPr algn="l">
              <a:buNone/>
            </a:pPr>
            <a:r>
              <a:rPr lang="es-CL" sz="1250" b="0" i="0" dirty="0">
                <a:solidFill>
                  <a:srgbClr val="262626"/>
                </a:solidFill>
                <a:latin typeface="Calibri"/>
                <a:cs typeface="Calibri"/>
              </a:rPr>
              <a:t>Autoevaluación de 30 verificaciones para conocer avance, evidencia y pendientes.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21040" y="3965447"/>
            <a:ext cx="3246120" cy="1066800"/>
          </a:xfrm>
          <a:prstGeom prst="roundRect">
            <a:avLst>
              <a:gd name="adj" fmla="val 8571"/>
            </a:avLst>
          </a:prstGeom>
          <a:solidFill>
            <a:srgbClr val="FCE7E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503920" y="4056887"/>
            <a:ext cx="2880360" cy="9022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E0645A"/>
                </a:solidFill>
                <a:latin typeface="Calibri"/>
                <a:cs typeface="Calibri"/>
              </a:rPr>
              <a:t>CÓMO CUMPLE CON LA LEY</a:t>
            </a:r>
          </a:p>
          <a:p>
            <a:pPr algn="l">
              <a:buNone/>
            </a:pPr>
            <a:r>
              <a:rPr lang="es-CL" sz="1250" b="0" i="0" dirty="0">
                <a:solidFill>
                  <a:srgbClr val="262626"/>
                </a:solidFill>
                <a:latin typeface="Calibri"/>
                <a:cs typeface="Calibri"/>
              </a:rPr>
              <a:t>Revisa gobernanza, licitud, transparencia, ARCO+, seguridad, proveedores, capacitación e IA.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321040" y="5141976"/>
            <a:ext cx="3246120" cy="1066800"/>
          </a:xfrm>
          <a:prstGeom prst="roundRect">
            <a:avLst>
              <a:gd name="adj" fmla="val 8571"/>
            </a:avLst>
          </a:prstGeom>
          <a:solidFill>
            <a:srgbClr val="FCE7E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503920" y="5233415"/>
            <a:ext cx="2880360" cy="9022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E0645A"/>
                </a:solidFill>
                <a:latin typeface="Calibri"/>
                <a:cs typeface="Calibri"/>
              </a:rPr>
              <a:t>CÓMO SE UTILIZA</a:t>
            </a:r>
          </a:p>
          <a:p>
            <a:pPr algn="l">
              <a:buNone/>
            </a:pPr>
            <a:r>
              <a:rPr lang="es-CL" sz="1250" b="0" i="0" dirty="0">
                <a:solidFill>
                  <a:srgbClr val="262626"/>
                </a:solidFill>
                <a:latin typeface="Calibri"/>
                <a:cs typeface="Calibri"/>
              </a:rPr>
              <a:t>Marcar Sí, No o En proceso; indicar evidencia o acción pendiente; definir responsable y plazo. </a:t>
            </a:r>
            <a:r>
              <a:rPr lang="es-CL" sz="1250" dirty="0">
                <a:solidFill>
                  <a:srgbClr val="262626"/>
                </a:solidFill>
                <a:latin typeface="Calibri"/>
                <a:cs typeface="Calibri"/>
              </a:rPr>
              <a:t>Volver a evaluar para mejora continua. </a:t>
            </a:r>
            <a:endParaRPr lang="es-CL" sz="1250" b="0" i="0" dirty="0">
              <a:solidFill>
                <a:srgbClr val="262626"/>
              </a:solidFill>
              <a:latin typeface="Calibri"/>
              <a:cs typeface="Calibri"/>
            </a:endParaRPr>
          </a:p>
        </p:txBody>
      </p:sp>
      <p:sp>
        <p:nvSpPr>
          <p:cNvPr id="38" name="Pie"/>
          <p:cNvSpPr txBox="1"/>
          <p:nvPr/>
        </p:nvSpPr>
        <p:spPr>
          <a:xfrm>
            <a:off x="4270248" y="6649516"/>
            <a:ext cx="3657600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s-CL" sz="1000" b="0" i="0" dirty="0">
                <a:solidFill>
                  <a:srgbClr val="F2F2F2"/>
                </a:solidFill>
                <a:latin typeface="Calibri"/>
                <a:cs typeface="Calibri"/>
              </a:rPr>
              <a:t>Información reservada</a:t>
            </a:r>
          </a:p>
        </p:txBody>
      </p:sp>
      <p:sp>
        <p:nvSpPr>
          <p:cNvPr id="39" name="Número de diapositiva"/>
          <p:cNvSpPr txBox="1"/>
          <p:nvPr/>
        </p:nvSpPr>
        <p:spPr>
          <a:xfrm>
            <a:off x="11064240" y="6649516"/>
            <a:ext cx="667512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buNone/>
            </a:pPr>
            <a:fld id="{2CC48661-F5F3-4571-8408-A5C116DD8953}" type="slidenum">
              <a:rPr lang="es-CL" sz="1000" b="0" i="0" dirty="0">
                <a:solidFill>
                  <a:srgbClr val="FFFFFF"/>
                </a:solidFill>
                <a:latin typeface="Calibri"/>
                <a:cs typeface="Calibri"/>
              </a:rPr>
              <a:t>6</a:t>
            </a:fld>
            <a:endParaRPr lang="es-CL" sz="1000" b="0" i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0458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889F17B-67DC-1965-85C6-0751666ED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CNC">
            <a:extLst>
              <a:ext uri="{FF2B5EF4-FFF2-40B4-BE49-F238E27FC236}">
                <a16:creationId xmlns:a16="http://schemas.microsoft.com/office/drawing/2014/main" id="{00AEB959-F0FB-C2A5-E7EE-25CD7D10E6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00" t="19000" r="17800" b="15200"/>
          <a:stretch>
            <a:fillRect/>
          </a:stretch>
        </p:blipFill>
        <p:spPr>
          <a:xfrm>
            <a:off x="7421270" y="333756"/>
            <a:ext cx="1584466" cy="868680"/>
          </a:xfrm>
          <a:prstGeom prst="rect">
            <a:avLst/>
          </a:prstGeom>
        </p:spPr>
      </p:pic>
      <p:sp>
        <p:nvSpPr>
          <p:cNvPr id="8" name="Barra de título"/>
          <p:cNvSpPr/>
          <p:nvPr/>
        </p:nvSpPr>
        <p:spPr>
          <a:xfrm>
            <a:off x="0" y="0"/>
            <a:ext cx="6967728" cy="1207008"/>
          </a:xfrm>
          <a:prstGeom prst="rect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54864"/>
            <a:ext cx="6309360" cy="1097280"/>
          </a:xfrm>
        </p:spPr>
        <p:txBody>
          <a:bodyPr wrap="square" lIns="0" tIns="0" rIns="0" bIns="0" anchor="ctr"/>
          <a:lstStyle/>
          <a:p>
            <a:pPr algn="l">
              <a:lnSpc>
                <a:spcPct val="92000"/>
              </a:lnSpc>
              <a:buNone/>
            </a:pPr>
            <a:r>
              <a:rPr lang="es-CL" sz="2600" b="1" i="0" dirty="0">
                <a:solidFill>
                  <a:srgbClr val="FFFFFF"/>
                </a:solidFill>
                <a:latin typeface="Calibri"/>
                <a:cs typeface="Calibri"/>
              </a:rPr>
              <a:t>Las 5 herramientas: de la orientación al diagnóstico</a:t>
            </a:r>
          </a:p>
        </p:txBody>
      </p:sp>
      <p:sp>
        <p:nvSpPr>
          <p:cNvPr id="10" name="Bajada"/>
          <p:cNvSpPr txBox="1"/>
          <p:nvPr/>
        </p:nvSpPr>
        <p:spPr>
          <a:xfrm>
            <a:off x="457200" y="1371600"/>
            <a:ext cx="11274552" cy="411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700" b="0" i="0" dirty="0">
                <a:solidFill>
                  <a:srgbClr val="0B2E4F"/>
                </a:solidFill>
                <a:latin typeface="Calibri"/>
                <a:cs typeface="Calibri"/>
              </a:rPr>
              <a:t>La política hace visible el compromiso y el protocolo ARCO+ permite aplicarlo frente a solicitudes concretas.</a:t>
            </a:r>
          </a:p>
        </p:txBody>
      </p:sp>
      <p:sp>
        <p:nvSpPr>
          <p:cNvPr id="11" name="Herramienta 4"/>
          <p:cNvSpPr/>
          <p:nvPr/>
        </p:nvSpPr>
        <p:spPr>
          <a:xfrm>
            <a:off x="457200" y="1920240"/>
            <a:ext cx="5500116" cy="3749039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 w="12700">
            <a:solidFill>
              <a:srgbClr val="D5DFEA"/>
            </a:solidFill>
          </a:ln>
          <a:effectLst>
            <a:outerShdw blurRad="63500" dist="19050" dir="5400000" algn="t" rotWithShape="0">
              <a:srgbClr val="0B2E4F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Número 4"/>
          <p:cNvSpPr/>
          <p:nvPr/>
        </p:nvSpPr>
        <p:spPr>
          <a:xfrm>
            <a:off x="658368" y="2103120"/>
            <a:ext cx="502920" cy="502920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600" b="1" i="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2103120"/>
            <a:ext cx="4494275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600" b="1" i="0" dirty="0">
                <a:solidFill>
                  <a:srgbClr val="0B2E4F"/>
                </a:solidFill>
                <a:latin typeface="Calibri"/>
                <a:cs typeface="Calibri"/>
              </a:rPr>
              <a:t>Política de Tratamiento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" y="2788920"/>
            <a:ext cx="5170931" cy="832103"/>
          </a:xfrm>
          <a:prstGeom prst="roundRect">
            <a:avLst>
              <a:gd name="adj" fmla="val 10989"/>
            </a:avLst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2" y="2880360"/>
            <a:ext cx="4805172" cy="66751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14B81"/>
                </a:solidFill>
                <a:latin typeface="Calibri"/>
                <a:cs typeface="Calibri"/>
              </a:rPr>
              <a:t>FUNCIÓN</a:t>
            </a:r>
          </a:p>
          <a:p>
            <a:pPr algn="l">
              <a:buNone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Informa cómo la organización recolecta, utiliza, comparte, protege y conserva datos.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" y="3730752"/>
            <a:ext cx="5170931" cy="832103"/>
          </a:xfrm>
          <a:prstGeom prst="roundRect">
            <a:avLst>
              <a:gd name="adj" fmla="val 10989"/>
            </a:avLst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4672" y="3822191"/>
            <a:ext cx="4805172" cy="66751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14B81"/>
                </a:solidFill>
                <a:latin typeface="Calibri"/>
                <a:cs typeface="Calibri"/>
              </a:rPr>
              <a:t>CÓMO CUMPLE CON LA LEY</a:t>
            </a:r>
          </a:p>
          <a:p>
            <a:pPr algn="l">
              <a:buNone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Materializa los deberes de información y transparencia y comunica finalidades, bases de licitud y derechos.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" y="4672583"/>
            <a:ext cx="5170931" cy="832103"/>
          </a:xfrm>
          <a:prstGeom prst="roundRect">
            <a:avLst>
              <a:gd name="adj" fmla="val 10989"/>
            </a:avLst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4672" y="4764023"/>
            <a:ext cx="4805172" cy="66751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14B81"/>
                </a:solidFill>
                <a:latin typeface="Calibri"/>
                <a:cs typeface="Calibri"/>
              </a:rPr>
              <a:t>CÓMO SE UTILIZA</a:t>
            </a:r>
          </a:p>
          <a:p>
            <a:pPr algn="l">
              <a:buNone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Adaptar el template a la realidad del socio; publicar en el sitio o medio equivalente y mantener actualizado.</a:t>
            </a:r>
          </a:p>
        </p:txBody>
      </p:sp>
      <p:sp>
        <p:nvSpPr>
          <p:cNvPr id="20" name="Herramienta 5"/>
          <p:cNvSpPr/>
          <p:nvPr/>
        </p:nvSpPr>
        <p:spPr>
          <a:xfrm>
            <a:off x="6231636" y="1920240"/>
            <a:ext cx="5500116" cy="3749039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 w="12700">
            <a:solidFill>
              <a:srgbClr val="D5DFEA"/>
            </a:solidFill>
          </a:ln>
          <a:effectLst>
            <a:outerShdw blurRad="63500" dist="19050" dir="5400000" algn="t" rotWithShape="0">
              <a:srgbClr val="0B2E4F">
                <a:alpha val="14000"/>
              </a:srgb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Número 5"/>
          <p:cNvSpPr/>
          <p:nvPr/>
        </p:nvSpPr>
        <p:spPr>
          <a:xfrm>
            <a:off x="6432804" y="2103120"/>
            <a:ext cx="502920" cy="502920"/>
          </a:xfrm>
          <a:prstGeom prst="ellipse">
            <a:avLst/>
          </a:prstGeom>
          <a:solidFill>
            <a:srgbClr val="178F9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600" b="1" i="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72884" y="2103120"/>
            <a:ext cx="4494275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600" b="1" i="0" dirty="0">
                <a:solidFill>
                  <a:srgbClr val="0B2E4F"/>
                </a:solidFill>
                <a:latin typeface="Calibri"/>
                <a:cs typeface="Calibri"/>
              </a:rPr>
              <a:t>Manual y Protocolo ARCO+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96228" y="2788920"/>
            <a:ext cx="5170931" cy="832103"/>
          </a:xfrm>
          <a:prstGeom prst="roundRect">
            <a:avLst>
              <a:gd name="adj" fmla="val 10989"/>
            </a:avLst>
          </a:prstGeom>
          <a:solidFill>
            <a:srgbClr val="DDF0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79108" y="2880360"/>
            <a:ext cx="4805172" cy="66751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78F98"/>
                </a:solidFill>
                <a:latin typeface="Calibri"/>
                <a:cs typeface="Calibri"/>
              </a:rPr>
              <a:t>FUNCIÓN</a:t>
            </a:r>
          </a:p>
          <a:p>
            <a:pPr algn="l">
              <a:buNone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Procedimiento común para recibir, verificar, tramitar, responder y cerrar solicitudes.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96228" y="3730752"/>
            <a:ext cx="5170931" cy="832103"/>
          </a:xfrm>
          <a:prstGeom prst="roundRect">
            <a:avLst>
              <a:gd name="adj" fmla="val 10989"/>
            </a:avLst>
          </a:prstGeom>
          <a:solidFill>
            <a:srgbClr val="DDF0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79108" y="3822191"/>
            <a:ext cx="4805172" cy="66751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78F98"/>
                </a:solidFill>
                <a:latin typeface="Calibri"/>
                <a:cs typeface="Calibri"/>
              </a:rPr>
              <a:t>CÓMO CUMPLE CON LA LEY</a:t>
            </a:r>
          </a:p>
          <a:p>
            <a:pPr algn="l">
              <a:buNone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Gestiona plazos, roles y evidencias para acceso, rectificación, supresión, oposición, bloqueo y portabilidad.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96228" y="4672583"/>
            <a:ext cx="5170931" cy="832103"/>
          </a:xfrm>
          <a:prstGeom prst="roundRect">
            <a:avLst>
              <a:gd name="adj" fmla="val 10989"/>
            </a:avLst>
          </a:prstGeom>
          <a:solidFill>
            <a:srgbClr val="DDF0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79108" y="4764023"/>
            <a:ext cx="4805172" cy="66751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  <a:buNone/>
            </a:pPr>
            <a:r>
              <a:rPr lang="es-CL" sz="1000" b="1" i="0" dirty="0">
                <a:solidFill>
                  <a:srgbClr val="178F98"/>
                </a:solidFill>
                <a:latin typeface="Calibri"/>
                <a:cs typeface="Calibri"/>
              </a:rPr>
              <a:t>CÓMO SE UTILIZA</a:t>
            </a:r>
          </a:p>
          <a:p>
            <a:pPr algn="l">
              <a:buNone/>
            </a:pPr>
            <a:r>
              <a:rPr lang="es-CL" sz="1300" b="0" i="0" dirty="0">
                <a:solidFill>
                  <a:srgbClr val="262626"/>
                </a:solidFill>
                <a:latin typeface="Calibri"/>
                <a:cs typeface="Calibri"/>
              </a:rPr>
              <a:t>Designar responsable; habilitar canal y registro; seguir el flujo de 7 pasos; priorizar el bloqueo urgente.</a:t>
            </a:r>
          </a:p>
        </p:txBody>
      </p:sp>
      <p:sp>
        <p:nvSpPr>
          <p:cNvPr id="29" name="Flujo Ruta"/>
          <p:cNvSpPr/>
          <p:nvPr/>
        </p:nvSpPr>
        <p:spPr>
          <a:xfrm>
            <a:off x="457200" y="5852160"/>
            <a:ext cx="2412187" cy="502920"/>
          </a:xfrm>
          <a:prstGeom prst="homePlate">
            <a:avLst/>
          </a:prstGeom>
          <a:solidFill>
            <a:srgbClr val="114B81"/>
          </a:solidFill>
          <a:ln>
            <a:noFill/>
          </a:ln>
        </p:spPr>
        <p:txBody>
          <a:bodyPr wrap="square" lIns="91440" tIns="0" rIns="22860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Ruta</a:t>
            </a:r>
          </a:p>
        </p:txBody>
      </p:sp>
      <p:sp>
        <p:nvSpPr>
          <p:cNvPr id="30" name="Flujo 8 pasos"/>
          <p:cNvSpPr/>
          <p:nvPr/>
        </p:nvSpPr>
        <p:spPr>
          <a:xfrm>
            <a:off x="2672791" y="5852160"/>
            <a:ext cx="2412187" cy="502920"/>
          </a:xfrm>
          <a:prstGeom prst="chevron">
            <a:avLst/>
          </a:prstGeom>
          <a:solidFill>
            <a:srgbClr val="178F98"/>
          </a:solidFill>
          <a:ln>
            <a:noFill/>
          </a:ln>
        </p:spPr>
        <p:txBody>
          <a:bodyPr wrap="square" lIns="274320" tIns="0" rIns="22860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8 pasos</a:t>
            </a:r>
          </a:p>
        </p:txBody>
      </p:sp>
      <p:sp>
        <p:nvSpPr>
          <p:cNvPr id="31" name="Flujo Checklist"/>
          <p:cNvSpPr/>
          <p:nvPr/>
        </p:nvSpPr>
        <p:spPr>
          <a:xfrm>
            <a:off x="4888382" y="5852160"/>
            <a:ext cx="2412187" cy="502920"/>
          </a:xfrm>
          <a:prstGeom prst="chevron">
            <a:avLst/>
          </a:prstGeom>
          <a:solidFill>
            <a:srgbClr val="E0645A"/>
          </a:solidFill>
          <a:ln>
            <a:noFill/>
          </a:ln>
        </p:spPr>
        <p:txBody>
          <a:bodyPr wrap="square" lIns="274320" tIns="0" rIns="22860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Checklist</a:t>
            </a:r>
          </a:p>
        </p:txBody>
      </p:sp>
      <p:sp>
        <p:nvSpPr>
          <p:cNvPr id="32" name="Flujo Política"/>
          <p:cNvSpPr/>
          <p:nvPr/>
        </p:nvSpPr>
        <p:spPr>
          <a:xfrm>
            <a:off x="7103973" y="5852160"/>
            <a:ext cx="2412187" cy="502920"/>
          </a:xfrm>
          <a:prstGeom prst="chevron">
            <a:avLst/>
          </a:prstGeom>
          <a:solidFill>
            <a:srgbClr val="114B81"/>
          </a:solidFill>
          <a:ln>
            <a:noFill/>
          </a:ln>
        </p:spPr>
        <p:txBody>
          <a:bodyPr wrap="square" lIns="274320" tIns="0" rIns="22860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Política</a:t>
            </a:r>
          </a:p>
        </p:txBody>
      </p:sp>
      <p:sp>
        <p:nvSpPr>
          <p:cNvPr id="33" name="Flujo Operación ARCO+"/>
          <p:cNvSpPr/>
          <p:nvPr/>
        </p:nvSpPr>
        <p:spPr>
          <a:xfrm>
            <a:off x="9319564" y="5852160"/>
            <a:ext cx="2412187" cy="502920"/>
          </a:xfrm>
          <a:prstGeom prst="chevron">
            <a:avLst/>
          </a:prstGeom>
          <a:solidFill>
            <a:srgbClr val="178F98"/>
          </a:solidFill>
          <a:ln>
            <a:noFill/>
          </a:ln>
        </p:spPr>
        <p:txBody>
          <a:bodyPr wrap="square" lIns="274320" tIns="0" rIns="228600" bIns="0" rtlCol="0" anchor="ctr"/>
          <a:lstStyle/>
          <a:p>
            <a:pPr algn="ctr">
              <a:buNone/>
            </a:pPr>
            <a:r>
              <a:rPr lang="es-CL" sz="1300" b="1" i="0" dirty="0">
                <a:solidFill>
                  <a:srgbClr val="FFFFFF"/>
                </a:solidFill>
                <a:latin typeface="Calibri"/>
                <a:cs typeface="Calibri"/>
              </a:rPr>
              <a:t>Operación ARCO+</a:t>
            </a:r>
          </a:p>
        </p:txBody>
      </p:sp>
      <p:sp>
        <p:nvSpPr>
          <p:cNvPr id="34" name="Pie"/>
          <p:cNvSpPr txBox="1"/>
          <p:nvPr/>
        </p:nvSpPr>
        <p:spPr>
          <a:xfrm>
            <a:off x="4270248" y="6649516"/>
            <a:ext cx="3657600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s-CL" sz="1000" b="0" i="0" dirty="0">
                <a:solidFill>
                  <a:srgbClr val="F2F2F2"/>
                </a:solidFill>
                <a:latin typeface="Calibri"/>
                <a:cs typeface="Calibri"/>
              </a:rPr>
              <a:t>Información reservada</a:t>
            </a:r>
          </a:p>
        </p:txBody>
      </p:sp>
      <p:sp>
        <p:nvSpPr>
          <p:cNvPr id="35" name="Número de diapositiva"/>
          <p:cNvSpPr txBox="1"/>
          <p:nvPr/>
        </p:nvSpPr>
        <p:spPr>
          <a:xfrm>
            <a:off x="11064240" y="6649516"/>
            <a:ext cx="667512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buNone/>
            </a:pPr>
            <a:fld id="{FF9E8040-642E-4D96-BC3A-EF0A8E68FAF8}" type="slidenum">
              <a:rPr lang="es-CL" sz="1000" b="0" i="0" dirty="0">
                <a:solidFill>
                  <a:srgbClr val="FFFFFF"/>
                </a:solidFill>
                <a:latin typeface="Calibri"/>
                <a:cs typeface="Calibri"/>
              </a:rPr>
              <a:t>7</a:t>
            </a:fld>
            <a:endParaRPr lang="es-CL" sz="1000" b="0" i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2407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FE923EB-68E6-A0DE-42EB-9B98C758B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CNC">
            <a:extLst>
              <a:ext uri="{FF2B5EF4-FFF2-40B4-BE49-F238E27FC236}">
                <a16:creationId xmlns:a16="http://schemas.microsoft.com/office/drawing/2014/main" id="{094C5E13-6153-B6BA-6290-EA19587D46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00" t="19000" r="17800" b="15200"/>
          <a:stretch>
            <a:fillRect/>
          </a:stretch>
        </p:blipFill>
        <p:spPr>
          <a:xfrm>
            <a:off x="7421270" y="333756"/>
            <a:ext cx="1584466" cy="868680"/>
          </a:xfrm>
          <a:prstGeom prst="rect">
            <a:avLst/>
          </a:prstGeom>
        </p:spPr>
      </p:pic>
      <p:sp>
        <p:nvSpPr>
          <p:cNvPr id="8" name="Barra de título">
            <a:extLst>
              <a:ext uri="{FF2B5EF4-FFF2-40B4-BE49-F238E27FC236}">
                <a16:creationId xmlns:a16="http://schemas.microsoft.com/office/drawing/2014/main" id="{CD31E2EA-6DAF-3FF4-2BE0-E8FB704AD69D}"/>
              </a:ext>
            </a:extLst>
          </p:cNvPr>
          <p:cNvSpPr/>
          <p:nvPr/>
        </p:nvSpPr>
        <p:spPr>
          <a:xfrm>
            <a:off x="0" y="0"/>
            <a:ext cx="6967728" cy="1207008"/>
          </a:xfrm>
          <a:prstGeom prst="rect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785AFA4-C727-92F9-BBD7-DFA416E4E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864"/>
            <a:ext cx="6309360" cy="1097280"/>
          </a:xfrm>
        </p:spPr>
        <p:txBody>
          <a:bodyPr wrap="square" lIns="0" tIns="0" rIns="0" bIns="0" anchor="ctr"/>
          <a:lstStyle/>
          <a:p>
            <a:pPr algn="l">
              <a:lnSpc>
                <a:spcPct val="92000"/>
              </a:lnSpc>
              <a:buNone/>
            </a:pPr>
            <a:r>
              <a:rPr lang="es-CL" sz="2600" b="1" i="0" dirty="0">
                <a:solidFill>
                  <a:srgbClr val="FFFFFF"/>
                </a:solidFill>
                <a:latin typeface="Calibri"/>
                <a:cs typeface="Calibri"/>
              </a:rPr>
              <a:t>+ Afiche Zona CCTV </a:t>
            </a:r>
          </a:p>
        </p:txBody>
      </p:sp>
      <p:sp>
        <p:nvSpPr>
          <p:cNvPr id="34" name="Pie">
            <a:extLst>
              <a:ext uri="{FF2B5EF4-FFF2-40B4-BE49-F238E27FC236}">
                <a16:creationId xmlns:a16="http://schemas.microsoft.com/office/drawing/2014/main" id="{9BF5C787-D7C7-A2C8-BF71-770A41F0FD07}"/>
              </a:ext>
            </a:extLst>
          </p:cNvPr>
          <p:cNvSpPr txBox="1"/>
          <p:nvPr/>
        </p:nvSpPr>
        <p:spPr>
          <a:xfrm>
            <a:off x="4270248" y="6649516"/>
            <a:ext cx="3657600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s-CL" sz="1000" b="0" i="0" dirty="0">
                <a:solidFill>
                  <a:srgbClr val="F2F2F2"/>
                </a:solidFill>
                <a:latin typeface="Calibri"/>
                <a:cs typeface="Calibri"/>
              </a:rPr>
              <a:t>Información reservada</a:t>
            </a:r>
          </a:p>
        </p:txBody>
      </p:sp>
      <p:sp>
        <p:nvSpPr>
          <p:cNvPr id="35" name="Número de diapositiva">
            <a:extLst>
              <a:ext uri="{FF2B5EF4-FFF2-40B4-BE49-F238E27FC236}">
                <a16:creationId xmlns:a16="http://schemas.microsoft.com/office/drawing/2014/main" id="{CD863DA3-D547-9F74-608F-BDE686AFFA88}"/>
              </a:ext>
            </a:extLst>
          </p:cNvPr>
          <p:cNvSpPr txBox="1"/>
          <p:nvPr/>
        </p:nvSpPr>
        <p:spPr>
          <a:xfrm>
            <a:off x="11064240" y="6649516"/>
            <a:ext cx="667512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buNone/>
            </a:pPr>
            <a:fld id="{FF9E8040-642E-4D96-BC3A-EF0A8E68FAF8}" type="slidenum">
              <a:rPr lang="es-CL" sz="1000" b="0" i="0" dirty="0">
                <a:solidFill>
                  <a:srgbClr val="FFFFFF"/>
                </a:solidFill>
                <a:latin typeface="Calibri"/>
                <a:cs typeface="Calibri"/>
              </a:rPr>
              <a:t>8</a:t>
            </a:fld>
            <a:endParaRPr lang="es-CL" sz="1000" b="0" i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33D66F9-7115-1A08-4FCC-52A168478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153" y="1207008"/>
            <a:ext cx="6544407" cy="524149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A7E59DA-762D-A388-45E5-D9ABBD0F41DA}"/>
              </a:ext>
            </a:extLst>
          </p:cNvPr>
          <p:cNvSpPr txBox="1"/>
          <p:nvPr/>
        </p:nvSpPr>
        <p:spPr>
          <a:xfrm>
            <a:off x="7245477" y="2187343"/>
            <a:ext cx="4486275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700" dirty="0">
                <a:solidFill>
                  <a:srgbClr val="0B2E4F"/>
                </a:solidFill>
                <a:latin typeface="Calibri"/>
                <a:cs typeface="Calibri"/>
              </a:rPr>
              <a:t>La captación de imágenes mediante sistemas de circuito cerrado de televisión constituye tratamiento de datos personales, en la medida en que las imágenes permitan identificar a una persona natural o hacerla identificable.</a:t>
            </a:r>
          </a:p>
          <a:p>
            <a:endParaRPr lang="es-CL" sz="1700" dirty="0">
              <a:solidFill>
                <a:srgbClr val="0B2E4F"/>
              </a:solidFill>
              <a:latin typeface="Calibri"/>
              <a:cs typeface="Calibri"/>
            </a:endParaRPr>
          </a:p>
          <a:p>
            <a:r>
              <a:rPr lang="es-CL" sz="1700" dirty="0">
                <a:solidFill>
                  <a:srgbClr val="0B2E4F"/>
                </a:solidFill>
                <a:latin typeface="Calibri"/>
                <a:cs typeface="Calibri"/>
              </a:rPr>
              <a:t>Entrega de información por capas: La ficha constituye la primera capa: comunica, en formato breve y visible, que el área se encuentra videovigilada, quién es el responsable del tratamiento, ante quién pueden ejercerse los derechos y dónde consultar la información completa. </a:t>
            </a:r>
          </a:p>
        </p:txBody>
      </p:sp>
    </p:spTree>
    <p:extLst>
      <p:ext uri="{BB962C8B-B14F-4D97-AF65-F5344CB8AC3E}">
        <p14:creationId xmlns:p14="http://schemas.microsoft.com/office/powerpoint/2010/main" val="3009321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2DB4F7E-2244-5CCB-1FB7-196F897D7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 CNC">
            <a:extLst>
              <a:ext uri="{FF2B5EF4-FFF2-40B4-BE49-F238E27FC236}">
                <a16:creationId xmlns:a16="http://schemas.microsoft.com/office/drawing/2014/main" id="{23CBBDBE-2CD0-33AC-48EF-8B5E5A50EF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00" t="19000" r="17800" b="15200"/>
          <a:stretch>
            <a:fillRect/>
          </a:stretch>
        </p:blipFill>
        <p:spPr>
          <a:xfrm>
            <a:off x="7421270" y="333756"/>
            <a:ext cx="1584466" cy="868680"/>
          </a:xfrm>
          <a:prstGeom prst="rect">
            <a:avLst/>
          </a:prstGeom>
        </p:spPr>
      </p:pic>
      <p:sp>
        <p:nvSpPr>
          <p:cNvPr id="8" name="Barra de título"/>
          <p:cNvSpPr/>
          <p:nvPr/>
        </p:nvSpPr>
        <p:spPr>
          <a:xfrm>
            <a:off x="0" y="0"/>
            <a:ext cx="6967728" cy="1207008"/>
          </a:xfrm>
          <a:prstGeom prst="rect">
            <a:avLst/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54864"/>
            <a:ext cx="6309360" cy="1097280"/>
          </a:xfrm>
        </p:spPr>
        <p:txBody>
          <a:bodyPr wrap="square" lIns="0" tIns="0" rIns="0" bIns="0" anchor="ctr"/>
          <a:lstStyle/>
          <a:p>
            <a:pPr algn="l">
              <a:lnSpc>
                <a:spcPct val="92000"/>
              </a:lnSpc>
              <a:buNone/>
            </a:pPr>
            <a:r>
              <a:rPr lang="es-CL" sz="2600" b="1" i="0" dirty="0">
                <a:solidFill>
                  <a:srgbClr val="FFFFFF"/>
                </a:solidFill>
                <a:latin typeface="Calibri"/>
                <a:cs typeface="Calibri"/>
              </a:rPr>
              <a:t>Si soy obligado: CNC y Magliona, ruta práctica para cumplir</a:t>
            </a:r>
          </a:p>
        </p:txBody>
      </p:sp>
      <p:sp>
        <p:nvSpPr>
          <p:cNvPr id="10" name="Bajada"/>
          <p:cNvSpPr txBox="1"/>
          <p:nvPr/>
        </p:nvSpPr>
        <p:spPr>
          <a:xfrm>
            <a:off x="457200" y="1371600"/>
            <a:ext cx="11274552" cy="411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700" b="0" i="0" dirty="0">
                <a:solidFill>
                  <a:srgbClr val="0B2E4F"/>
                </a:solidFill>
                <a:latin typeface="Calibri"/>
                <a:cs typeface="Calibri"/>
              </a:rPr>
              <a:t>Cómo avanzar paso a paso y cómo usar las herramientas.</a:t>
            </a:r>
          </a:p>
        </p:txBody>
      </p:sp>
      <p:sp>
        <p:nvSpPr>
          <p:cNvPr id="11" name="FASE 1 · BASES"/>
          <p:cNvSpPr/>
          <p:nvPr/>
        </p:nvSpPr>
        <p:spPr>
          <a:xfrm>
            <a:off x="457200" y="1920240"/>
            <a:ext cx="3575304" cy="420624"/>
          </a:xfrm>
          <a:prstGeom prst="roundRect">
            <a:avLst>
              <a:gd name="adj" fmla="val 50000"/>
            </a:avLst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200" b="1" i="0" dirty="0">
                <a:solidFill>
                  <a:srgbClr val="FFFFFF"/>
                </a:solidFill>
                <a:latin typeface="Calibri"/>
                <a:cs typeface="Calibri"/>
              </a:rPr>
              <a:t>FASE 1 · BASES</a:t>
            </a:r>
          </a:p>
        </p:txBody>
      </p:sp>
      <p:sp>
        <p:nvSpPr>
          <p:cNvPr id="12" name="Paso 1"/>
          <p:cNvSpPr/>
          <p:nvPr/>
        </p:nvSpPr>
        <p:spPr>
          <a:xfrm>
            <a:off x="457200" y="2468880"/>
            <a:ext cx="3575304" cy="1188720"/>
          </a:xfrm>
          <a:prstGeom prst="roundRect">
            <a:avLst>
              <a:gd name="adj" fmla="val 7692"/>
            </a:avLst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Número 1"/>
          <p:cNvSpPr/>
          <p:nvPr/>
        </p:nvSpPr>
        <p:spPr>
          <a:xfrm>
            <a:off x="640080" y="2651760"/>
            <a:ext cx="475488" cy="475488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2" y="2615184"/>
            <a:ext cx="2606040" cy="32918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500" b="1" i="0" dirty="0">
                <a:solidFill>
                  <a:srgbClr val="0B2E4F"/>
                </a:solidFill>
                <a:latin typeface="Calibri"/>
                <a:cs typeface="Calibri"/>
              </a:rPr>
              <a:t>Designar al encargado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61872" y="2971800"/>
            <a:ext cx="2606040" cy="62179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150" b="0" i="1" dirty="0">
                <a:solidFill>
                  <a:srgbClr val="5B6878"/>
                </a:solidFill>
                <a:latin typeface="Calibri"/>
                <a:cs typeface="Calibri"/>
              </a:rPr>
              <a:t>Art. 49 (Modelo de Prevención de Infracciones).</a:t>
            </a:r>
          </a:p>
        </p:txBody>
      </p:sp>
      <p:sp>
        <p:nvSpPr>
          <p:cNvPr id="16" name="Paso 2"/>
          <p:cNvSpPr/>
          <p:nvPr/>
        </p:nvSpPr>
        <p:spPr>
          <a:xfrm>
            <a:off x="457200" y="3767328"/>
            <a:ext cx="3575304" cy="1188720"/>
          </a:xfrm>
          <a:prstGeom prst="roundRect">
            <a:avLst>
              <a:gd name="adj" fmla="val 7692"/>
            </a:avLst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Número 2"/>
          <p:cNvSpPr/>
          <p:nvPr/>
        </p:nvSpPr>
        <p:spPr>
          <a:xfrm>
            <a:off x="640080" y="3950208"/>
            <a:ext cx="475488" cy="475488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61872" y="3913632"/>
            <a:ext cx="2606040" cy="32918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500" b="1" i="0" dirty="0">
                <a:solidFill>
                  <a:srgbClr val="0B2E4F"/>
                </a:solidFill>
                <a:latin typeface="Calibri"/>
                <a:cs typeface="Calibri"/>
              </a:rPr>
              <a:t>Mapear la información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61872" y="4270248"/>
            <a:ext cx="2606040" cy="62179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150" b="0" i="1" dirty="0">
                <a:solidFill>
                  <a:srgbClr val="5B6878"/>
                </a:solidFill>
                <a:latin typeface="Calibri"/>
                <a:cs typeface="Calibri"/>
              </a:rPr>
              <a:t>Corresponde, en la práctica, al Registro de Actividades de Tratamiento (RAT).</a:t>
            </a:r>
          </a:p>
        </p:txBody>
      </p:sp>
      <p:sp>
        <p:nvSpPr>
          <p:cNvPr id="20" name="Paso 3"/>
          <p:cNvSpPr/>
          <p:nvPr/>
        </p:nvSpPr>
        <p:spPr>
          <a:xfrm>
            <a:off x="457200" y="5065776"/>
            <a:ext cx="3575304" cy="1188720"/>
          </a:xfrm>
          <a:prstGeom prst="roundRect">
            <a:avLst>
              <a:gd name="adj" fmla="val 7692"/>
            </a:avLst>
          </a:prstGeom>
          <a:solidFill>
            <a:srgbClr val="E4ECF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Número 3"/>
          <p:cNvSpPr/>
          <p:nvPr/>
        </p:nvSpPr>
        <p:spPr>
          <a:xfrm>
            <a:off x="640080" y="5248656"/>
            <a:ext cx="475488" cy="475488"/>
          </a:xfrm>
          <a:prstGeom prst="ellipse">
            <a:avLst/>
          </a:prstGeom>
          <a:solidFill>
            <a:srgbClr val="114B8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61872" y="5212080"/>
            <a:ext cx="2606040" cy="32918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500" b="1" i="0" dirty="0">
                <a:solidFill>
                  <a:srgbClr val="0B2E4F"/>
                </a:solidFill>
                <a:latin typeface="Calibri"/>
                <a:cs typeface="Calibri"/>
              </a:rPr>
              <a:t>Definir la base legal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1872" y="5568696"/>
            <a:ext cx="2606040" cy="62179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150" b="0" i="1" dirty="0">
                <a:solidFill>
                  <a:srgbClr val="5B6878"/>
                </a:solidFill>
                <a:latin typeface="Calibri"/>
                <a:cs typeface="Calibri"/>
              </a:rPr>
              <a:t>Arts. 12 y 13 (bases de licitud del tratamiento).</a:t>
            </a:r>
          </a:p>
        </p:txBody>
      </p:sp>
      <p:sp>
        <p:nvSpPr>
          <p:cNvPr id="24" name="FASE 2 · DOCUMENTAR Y PROTEGER"/>
          <p:cNvSpPr/>
          <p:nvPr/>
        </p:nvSpPr>
        <p:spPr>
          <a:xfrm>
            <a:off x="4306824" y="1920240"/>
            <a:ext cx="3575304" cy="420624"/>
          </a:xfrm>
          <a:prstGeom prst="roundRect">
            <a:avLst>
              <a:gd name="adj" fmla="val 50000"/>
            </a:avLst>
          </a:prstGeom>
          <a:solidFill>
            <a:srgbClr val="178F9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200" b="1" i="0" dirty="0">
                <a:solidFill>
                  <a:srgbClr val="FFFFFF"/>
                </a:solidFill>
                <a:latin typeface="Calibri"/>
                <a:cs typeface="Calibri"/>
              </a:rPr>
              <a:t>FASE 2 · DOCUMENTAR Y PROTEGER</a:t>
            </a:r>
          </a:p>
        </p:txBody>
      </p:sp>
      <p:sp>
        <p:nvSpPr>
          <p:cNvPr id="25" name="Paso 4"/>
          <p:cNvSpPr/>
          <p:nvPr/>
        </p:nvSpPr>
        <p:spPr>
          <a:xfrm>
            <a:off x="4306824" y="2468880"/>
            <a:ext cx="3575304" cy="1188720"/>
          </a:xfrm>
          <a:prstGeom prst="roundRect">
            <a:avLst>
              <a:gd name="adj" fmla="val 7692"/>
            </a:avLst>
          </a:prstGeom>
          <a:solidFill>
            <a:srgbClr val="DDF0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Número 4"/>
          <p:cNvSpPr/>
          <p:nvPr/>
        </p:nvSpPr>
        <p:spPr>
          <a:xfrm>
            <a:off x="4489704" y="2651760"/>
            <a:ext cx="475488" cy="475488"/>
          </a:xfrm>
          <a:prstGeom prst="ellipse">
            <a:avLst/>
          </a:prstGeom>
          <a:solidFill>
            <a:srgbClr val="178F9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11496" y="2615184"/>
            <a:ext cx="2606040" cy="32918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500" b="1" i="0" dirty="0">
                <a:solidFill>
                  <a:srgbClr val="0B2E4F"/>
                </a:solidFill>
                <a:latin typeface="Calibri"/>
                <a:cs typeface="Calibri"/>
              </a:rPr>
              <a:t>Crear la política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11496" y="2971800"/>
            <a:ext cx="2606040" cy="62179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150" b="0" i="1" dirty="0">
                <a:solidFill>
                  <a:srgbClr val="5B6878"/>
                </a:solidFill>
                <a:latin typeface="Calibri"/>
                <a:cs typeface="Calibri"/>
              </a:rPr>
              <a:t>Art. 14 ter (deber de información y transparencia).</a:t>
            </a:r>
          </a:p>
        </p:txBody>
      </p:sp>
      <p:sp>
        <p:nvSpPr>
          <p:cNvPr id="29" name="Paso 5"/>
          <p:cNvSpPr/>
          <p:nvPr/>
        </p:nvSpPr>
        <p:spPr>
          <a:xfrm>
            <a:off x="4306824" y="3767328"/>
            <a:ext cx="3575304" cy="1188720"/>
          </a:xfrm>
          <a:prstGeom prst="roundRect">
            <a:avLst>
              <a:gd name="adj" fmla="val 7692"/>
            </a:avLst>
          </a:prstGeom>
          <a:solidFill>
            <a:srgbClr val="DDF0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Número 5"/>
          <p:cNvSpPr/>
          <p:nvPr/>
        </p:nvSpPr>
        <p:spPr>
          <a:xfrm>
            <a:off x="4489704" y="3950208"/>
            <a:ext cx="475488" cy="475488"/>
          </a:xfrm>
          <a:prstGeom prst="ellipse">
            <a:avLst/>
          </a:prstGeom>
          <a:solidFill>
            <a:srgbClr val="178F9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11496" y="3913632"/>
            <a:ext cx="2606040" cy="32918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500" b="1" i="0" dirty="0">
                <a:solidFill>
                  <a:srgbClr val="0B2E4F"/>
                </a:solidFill>
                <a:latin typeface="Calibri"/>
                <a:cs typeface="Calibri"/>
              </a:rPr>
              <a:t>Ajustar los contratos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11496" y="4270248"/>
            <a:ext cx="2606040" cy="62179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150" b="0" i="1" dirty="0">
                <a:solidFill>
                  <a:srgbClr val="5B6878"/>
                </a:solidFill>
                <a:latin typeface="Calibri"/>
                <a:cs typeface="Calibri"/>
              </a:rPr>
              <a:t>Arts. 14 bis y 15 bis (confidencialidad y tratamiento a través de un tercero encargado).</a:t>
            </a:r>
          </a:p>
        </p:txBody>
      </p:sp>
      <p:sp>
        <p:nvSpPr>
          <p:cNvPr id="33" name="Paso 6"/>
          <p:cNvSpPr/>
          <p:nvPr/>
        </p:nvSpPr>
        <p:spPr>
          <a:xfrm>
            <a:off x="4306824" y="5065776"/>
            <a:ext cx="3575304" cy="1188720"/>
          </a:xfrm>
          <a:prstGeom prst="roundRect">
            <a:avLst>
              <a:gd name="adj" fmla="val 7692"/>
            </a:avLst>
          </a:prstGeom>
          <a:solidFill>
            <a:srgbClr val="DDF0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Número 6"/>
          <p:cNvSpPr/>
          <p:nvPr/>
        </p:nvSpPr>
        <p:spPr>
          <a:xfrm>
            <a:off x="4489704" y="5248656"/>
            <a:ext cx="475488" cy="475488"/>
          </a:xfrm>
          <a:prstGeom prst="ellipse">
            <a:avLst/>
          </a:prstGeom>
          <a:solidFill>
            <a:srgbClr val="178F9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11496" y="5212080"/>
            <a:ext cx="2606040" cy="32918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500" b="1" i="0" dirty="0">
                <a:solidFill>
                  <a:srgbClr val="0B2E4F"/>
                </a:solidFill>
                <a:latin typeface="Calibri"/>
                <a:cs typeface="Calibri"/>
              </a:rPr>
              <a:t>Asegurar la tecnología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11496" y="5568696"/>
            <a:ext cx="2606040" cy="62179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150" b="0" i="1" dirty="0">
                <a:solidFill>
                  <a:srgbClr val="5B6878"/>
                </a:solidFill>
                <a:latin typeface="Calibri"/>
                <a:cs typeface="Calibri"/>
              </a:rPr>
              <a:t>Art. 14 quinquies (deber de adoptar medidas de seguridad).</a:t>
            </a:r>
          </a:p>
        </p:txBody>
      </p:sp>
      <p:sp>
        <p:nvSpPr>
          <p:cNvPr id="37" name="FASE 3 · OPERAR"/>
          <p:cNvSpPr/>
          <p:nvPr/>
        </p:nvSpPr>
        <p:spPr>
          <a:xfrm>
            <a:off x="8156448" y="1920240"/>
            <a:ext cx="3575304" cy="420624"/>
          </a:xfrm>
          <a:prstGeom prst="roundRect">
            <a:avLst>
              <a:gd name="adj" fmla="val 50000"/>
            </a:avLst>
          </a:prstGeom>
          <a:solidFill>
            <a:srgbClr val="E0645A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200" b="1" i="0" dirty="0">
                <a:solidFill>
                  <a:srgbClr val="FFFFFF"/>
                </a:solidFill>
                <a:latin typeface="Calibri"/>
                <a:cs typeface="Calibri"/>
              </a:rPr>
              <a:t>FASE 3 · OPERAR</a:t>
            </a:r>
          </a:p>
        </p:txBody>
      </p:sp>
      <p:sp>
        <p:nvSpPr>
          <p:cNvPr id="38" name="Paso 7"/>
          <p:cNvSpPr/>
          <p:nvPr/>
        </p:nvSpPr>
        <p:spPr>
          <a:xfrm>
            <a:off x="8156448" y="2468880"/>
            <a:ext cx="3575304" cy="1188720"/>
          </a:xfrm>
          <a:prstGeom prst="roundRect">
            <a:avLst>
              <a:gd name="adj" fmla="val 7692"/>
            </a:avLst>
          </a:prstGeom>
          <a:solidFill>
            <a:srgbClr val="FCE7E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Número 7"/>
          <p:cNvSpPr/>
          <p:nvPr/>
        </p:nvSpPr>
        <p:spPr>
          <a:xfrm>
            <a:off x="8339327" y="2651760"/>
            <a:ext cx="475488" cy="475488"/>
          </a:xfrm>
          <a:prstGeom prst="ellipse">
            <a:avLst/>
          </a:prstGeom>
          <a:solidFill>
            <a:srgbClr val="E0645A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61120" y="2615184"/>
            <a:ext cx="2606040" cy="32918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500" b="1" i="0" dirty="0">
                <a:solidFill>
                  <a:srgbClr val="0B2E4F"/>
                </a:solidFill>
                <a:latin typeface="Calibri"/>
                <a:cs typeface="Calibri"/>
              </a:rPr>
              <a:t>Canal ARCO+ habilitado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961120" y="2971800"/>
            <a:ext cx="2606040" cy="62179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150" b="0" i="1" dirty="0">
                <a:solidFill>
                  <a:srgbClr val="5B6878"/>
                </a:solidFill>
                <a:latin typeface="Calibri"/>
                <a:cs typeface="Calibri"/>
              </a:rPr>
              <a:t>Arts. 4 a 11 (derechos del titular de datos).</a:t>
            </a:r>
          </a:p>
        </p:txBody>
      </p:sp>
      <p:sp>
        <p:nvSpPr>
          <p:cNvPr id="42" name="Paso 8"/>
          <p:cNvSpPr/>
          <p:nvPr/>
        </p:nvSpPr>
        <p:spPr>
          <a:xfrm>
            <a:off x="8156448" y="3767328"/>
            <a:ext cx="3575304" cy="1188720"/>
          </a:xfrm>
          <a:prstGeom prst="roundRect">
            <a:avLst>
              <a:gd name="adj" fmla="val 7692"/>
            </a:avLst>
          </a:prstGeom>
          <a:solidFill>
            <a:srgbClr val="FCE7E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Número 8"/>
          <p:cNvSpPr/>
          <p:nvPr/>
        </p:nvSpPr>
        <p:spPr>
          <a:xfrm>
            <a:off x="8339327" y="3950208"/>
            <a:ext cx="475488" cy="475488"/>
          </a:xfrm>
          <a:prstGeom prst="ellipse">
            <a:avLst/>
          </a:prstGeom>
          <a:solidFill>
            <a:srgbClr val="E0645A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s-CL" sz="1500" b="1" i="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61120" y="3913632"/>
            <a:ext cx="2606040" cy="32918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500" b="1" i="0" dirty="0">
                <a:solidFill>
                  <a:srgbClr val="0B2E4F"/>
                </a:solidFill>
                <a:latin typeface="Calibri"/>
                <a:cs typeface="Calibri"/>
              </a:rPr>
              <a:t>Capacitar al equipo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961120" y="4270248"/>
            <a:ext cx="2606040" cy="62179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s-CL" sz="1150" b="0" i="1" dirty="0">
                <a:solidFill>
                  <a:srgbClr val="5B6878"/>
                </a:solidFill>
                <a:latin typeface="Calibri"/>
                <a:cs typeface="Calibri"/>
              </a:rPr>
              <a:t>Art. 14 bis (deber de secreto o confidencialidad).</a:t>
            </a:r>
          </a:p>
        </p:txBody>
      </p:sp>
      <p:sp>
        <p:nvSpPr>
          <p:cNvPr id="46" name="8 pasos"/>
          <p:cNvSpPr/>
          <p:nvPr/>
        </p:nvSpPr>
        <p:spPr>
          <a:xfrm>
            <a:off x="8156448" y="5065776"/>
            <a:ext cx="3575304" cy="1188720"/>
          </a:xfrm>
          <a:prstGeom prst="roundRect">
            <a:avLst>
              <a:gd name="adj" fmla="val 7692"/>
            </a:avLst>
          </a:prstGeom>
          <a:solidFill>
            <a:srgbClr val="114B8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339327" y="5065776"/>
            <a:ext cx="868680" cy="11887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s-CL" sz="4800" b="1" i="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253728" y="5065776"/>
            <a:ext cx="2295144" cy="11887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s-CL" sz="1500" b="0" i="0" dirty="0">
                <a:solidFill>
                  <a:srgbClr val="FFFFFF"/>
                </a:solidFill>
                <a:latin typeface="Calibri"/>
                <a:cs typeface="Calibri"/>
              </a:rPr>
              <a:t>pasos para cumplir, organizados en 3 fases</a:t>
            </a:r>
          </a:p>
        </p:txBody>
      </p:sp>
      <p:sp>
        <p:nvSpPr>
          <p:cNvPr id="49" name="Pie"/>
          <p:cNvSpPr txBox="1"/>
          <p:nvPr/>
        </p:nvSpPr>
        <p:spPr>
          <a:xfrm>
            <a:off x="4270248" y="6649516"/>
            <a:ext cx="3657600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s-CL" sz="1000" b="0" i="0" dirty="0">
                <a:solidFill>
                  <a:srgbClr val="F2F2F2"/>
                </a:solidFill>
                <a:latin typeface="Calibri"/>
                <a:cs typeface="Calibri"/>
              </a:rPr>
              <a:t>Información reservada</a:t>
            </a:r>
          </a:p>
        </p:txBody>
      </p:sp>
      <p:sp>
        <p:nvSpPr>
          <p:cNvPr id="50" name="Número de diapositiva"/>
          <p:cNvSpPr txBox="1"/>
          <p:nvPr/>
        </p:nvSpPr>
        <p:spPr>
          <a:xfrm>
            <a:off x="11064240" y="6649516"/>
            <a:ext cx="667512" cy="20848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buNone/>
            </a:pPr>
            <a:fld id="{FB2C8B66-EAE0-4869-8BF0-DF0015B76B98}" type="slidenum">
              <a:rPr lang="es-CL" sz="1000" b="0" i="0" dirty="0">
                <a:solidFill>
                  <a:srgbClr val="FFFFFF"/>
                </a:solidFill>
                <a:latin typeface="Calibri"/>
                <a:cs typeface="Calibri"/>
              </a:rPr>
              <a:t>9</a:t>
            </a:fld>
            <a:endParaRPr lang="es-CL" sz="1000" b="0" i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4219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D1FE5BA-7701-DF90-A2E2-A42D59FE9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87BB182-30D8-AF00-124D-CC0E145E2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429" y="288090"/>
            <a:ext cx="2202482" cy="59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171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16564</TotalTime>
  <Words>1596</Words>
  <Application>Microsoft Office PowerPoint</Application>
  <PresentationFormat>Panorámica</PresentationFormat>
  <Paragraphs>166</Paragraphs>
  <Slides>10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Garamond</vt:lpstr>
      <vt:lpstr>Office Theme</vt:lpstr>
      <vt:lpstr>Presentación de PowerPoint</vt:lpstr>
      <vt:lpstr>Datos Personales. Nueva Ley</vt:lpstr>
      <vt:lpstr>¿Qué cambió con la Nueva Ley N° 21.719 respecto de la actual Ley N° 19.628?</vt:lpstr>
      <vt:lpstr>Primera pregunta: ¿Soy obligado?</vt:lpstr>
      <vt:lpstr>Si soy obligado: ruta CNC y Magliona</vt:lpstr>
      <vt:lpstr>Las 5 herramientas: de la orientación al diagnóstico</vt:lpstr>
      <vt:lpstr>Las 5 herramientas: de la orientación al diagnóstico</vt:lpstr>
      <vt:lpstr>+ Afiche Zona CCTV </vt:lpstr>
      <vt:lpstr>Si soy obligado: CNC y Magliona, ruta práctica para cumplir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Magliona Abogados</cp:lastModifiedBy>
  <cp:revision>143</cp:revision>
  <dcterms:created xsi:type="dcterms:W3CDTF">2019-01-14T20:30:04Z</dcterms:created>
  <dcterms:modified xsi:type="dcterms:W3CDTF">2026-10-14T17:21:15Z</dcterms:modified>
</cp:coreProperties>
</file>