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334"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335" r:id="rId16"/>
  </p:sldIdLst>
  <p:sldSz cx="9144000" cy="5143500" type="screen16x9"/>
  <p:notesSz cx="5143500" cy="9144000"/>
  <p:embeddedFontLst>
    <p:embeddedFont>
      <p:font typeface="Corben" panose="020B0604020202020204" charset="0"/>
      <p:regular r:id="rId18"/>
    </p:embeddedFont>
    <p:embeddedFont>
      <p:font typeface="Lato" panose="020F0502020204030203" pitchFamily="34" charset="0"/>
      <p:regular r:id="rId19"/>
      <p:bold r:id="rId20"/>
      <p:italic r:id="rId21"/>
    </p:embeddedFont>
    <p:embeddedFont>
      <p:font typeface="Nobile" panose="020B0604020202020204" charset="0"/>
      <p:regular r:id="rId22"/>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7" d="100"/>
          <a:sy n="87" d="100"/>
        </p:scale>
        <p:origin x="8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5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9F9FF">
              <a:alpha val="95000"/>
            </a:srgbClr>
          </a:solidFill>
          <a:ln/>
        </p:spPr>
        <p:txBody>
          <a:bodyPr/>
          <a:lstStyle/>
          <a:p>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F7E81E53-AC85-B9C8-AFE3-53C2774594D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9DD6C765-7E39-FA4A-7F41-72976DE15ADC}"/>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388D5F75-D07E-20FA-9EBF-2B452053CD0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C91086F-86AF-9B51-D357-3B798D10CB78}"/>
              </a:ext>
            </a:extLst>
          </p:cNvPr>
          <p:cNvSpPr>
            <a:spLocks noGrp="1"/>
          </p:cNvSpPr>
          <p:nvPr>
            <p:ph type="dt" sz="half" idx="10"/>
          </p:nvPr>
        </p:nvSpPr>
        <p:spPr/>
        <p:txBody>
          <a:bodyPr/>
          <a:lstStyle/>
          <a:p>
            <a:fld id="{97E2E87F-93FA-6A43-9727-CF1AF9B65B76}" type="datetimeFigureOut">
              <a:rPr lang="es-CL" smtClean="0"/>
              <a:t>09-06-2026</a:t>
            </a:fld>
            <a:endParaRPr lang="es-CL"/>
          </a:p>
        </p:txBody>
      </p:sp>
      <p:sp>
        <p:nvSpPr>
          <p:cNvPr id="5" name="Marcador de pie de página 4">
            <a:extLst>
              <a:ext uri="{FF2B5EF4-FFF2-40B4-BE49-F238E27FC236}">
                <a16:creationId xmlns:a16="http://schemas.microsoft.com/office/drawing/2014/main" id="{A8386EBC-C88E-A88C-D6F0-0E031D1643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92CD069-74AC-EC91-D455-7D954E29D417}"/>
              </a:ext>
            </a:extLst>
          </p:cNvPr>
          <p:cNvSpPr>
            <a:spLocks noGrp="1"/>
          </p:cNvSpPr>
          <p:nvPr>
            <p:ph type="sldNum" sz="quarter" idx="12"/>
          </p:nvPr>
        </p:nvSpPr>
        <p:spPr/>
        <p:txBody>
          <a:bodyPr/>
          <a:lstStyle/>
          <a:p>
            <a:fld id="{87E7D42F-A733-494B-A6D8-0E4D43ABCE5E}" type="slidenum">
              <a:rPr lang="es-CL" smtClean="0"/>
              <a:t>‹#›</a:t>
            </a:fld>
            <a:endParaRPr lang="es-CL"/>
          </a:p>
        </p:txBody>
      </p:sp>
    </p:spTree>
    <p:extLst>
      <p:ext uri="{BB962C8B-B14F-4D97-AF65-F5344CB8AC3E}">
        <p14:creationId xmlns:p14="http://schemas.microsoft.com/office/powerpoint/2010/main" val="1401178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torre de un edificio&#10;&#10;Descripción generada automáticamente con confianza media">
            <a:extLst>
              <a:ext uri="{FF2B5EF4-FFF2-40B4-BE49-F238E27FC236}">
                <a16:creationId xmlns:a16="http://schemas.microsoft.com/office/drawing/2014/main" id="{DEDB73A0-EE37-DB5A-80BC-056C15B10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ext Box 13">
            <a:extLst>
              <a:ext uri="{FF2B5EF4-FFF2-40B4-BE49-F238E27FC236}">
                <a16:creationId xmlns:a16="http://schemas.microsoft.com/office/drawing/2014/main" id="{AD84DEF3-E139-156F-1B96-92D489B4FA89}"/>
              </a:ext>
            </a:extLst>
          </p:cNvPr>
          <p:cNvSpPr txBox="1">
            <a:spLocks noChangeArrowheads="1"/>
          </p:cNvSpPr>
          <p:nvPr/>
        </p:nvSpPr>
        <p:spPr bwMode="auto">
          <a:xfrm>
            <a:off x="1047085" y="1441980"/>
            <a:ext cx="7049829" cy="2404504"/>
          </a:xfrm>
          <a:prstGeom prst="rect">
            <a:avLst/>
          </a:prstGeom>
          <a:noFill/>
          <a:ln w="12700">
            <a:noFill/>
            <a:miter lim="800000"/>
            <a:headEnd type="none" w="sm" len="sm"/>
            <a:tailEnd type="none" w="sm" len="sm"/>
          </a:ln>
          <a:effectLst/>
        </p:spPr>
        <p:txBody>
          <a:bodyPr wrap="square">
            <a:spAutoFit/>
          </a:bodyPr>
          <a:lstStyle/>
          <a:p>
            <a:pPr algn="ctr" eaLnBrk="0" hangingPunct="0">
              <a:lnSpc>
                <a:spcPct val="70000"/>
              </a:lnSpc>
              <a:spcBef>
                <a:spcPct val="50000"/>
              </a:spcBef>
              <a:defRPr/>
            </a:pPr>
            <a:r>
              <a:rPr lang="es-ES_tradnl" sz="3600" b="1" dirty="0">
                <a:solidFill>
                  <a:schemeClr val="bg1"/>
                </a:solidFill>
                <a:latin typeface="Lato" panose="020F0502020204030203" pitchFamily="34" charset="0"/>
                <a:ea typeface="Lato" panose="020F0502020204030203" pitchFamily="34" charset="0"/>
                <a:cs typeface="Lato" panose="020F0502020204030203" pitchFamily="34" charset="0"/>
              </a:rPr>
              <a:t>Aterrizando la reforma tributaria</a:t>
            </a:r>
          </a:p>
          <a:p>
            <a:pPr algn="ctr" eaLnBrk="0" hangingPunct="0">
              <a:lnSpc>
                <a:spcPct val="150000"/>
              </a:lnSpc>
              <a:spcBef>
                <a:spcPct val="50000"/>
              </a:spcBef>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Un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análisis</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del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contexto</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macroeconómico</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de Chile y la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megareforma</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tributaria-procrecimiento</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que</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debate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el</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Congreso.</a:t>
            </a:r>
          </a:p>
          <a:p>
            <a:pPr algn="ctr" eaLnBrk="0" hangingPunct="0">
              <a:lnSpc>
                <a:spcPct val="70000"/>
              </a:lnSpc>
              <a:spcBef>
                <a:spcPct val="50000"/>
              </a:spcBef>
              <a:defRPr/>
            </a:pPr>
            <a:br>
              <a:rPr lang="es-ES_tradnl" sz="40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s-ES_tradnl" sz="20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4" name="Rectángulo 13">
            <a:extLst>
              <a:ext uri="{FF2B5EF4-FFF2-40B4-BE49-F238E27FC236}">
                <a16:creationId xmlns:a16="http://schemas.microsoft.com/office/drawing/2014/main" id="{45A0E0A3-755C-6BD1-A3A5-358C338A4392}"/>
              </a:ext>
            </a:extLst>
          </p:cNvPr>
          <p:cNvSpPr/>
          <p:nvPr/>
        </p:nvSpPr>
        <p:spPr>
          <a:xfrm>
            <a:off x="0" y="1803531"/>
            <a:ext cx="270294" cy="9473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5" name="Imagen 14">
            <a:extLst>
              <a:ext uri="{FF2B5EF4-FFF2-40B4-BE49-F238E27FC236}">
                <a16:creationId xmlns:a16="http://schemas.microsoft.com/office/drawing/2014/main" id="{CE2FA28A-54F4-AB5D-4B22-48FEF1F441C7}"/>
              </a:ext>
            </a:extLst>
          </p:cNvPr>
          <p:cNvPicPr>
            <a:picLocks noChangeAspect="1"/>
          </p:cNvPicPr>
          <p:nvPr/>
        </p:nvPicPr>
        <p:blipFill>
          <a:blip r:embed="rId3"/>
          <a:stretch>
            <a:fillRect/>
          </a:stretch>
        </p:blipFill>
        <p:spPr>
          <a:xfrm>
            <a:off x="243514" y="220350"/>
            <a:ext cx="757321" cy="412256"/>
          </a:xfrm>
          <a:prstGeom prst="rect">
            <a:avLst/>
          </a:prstGeom>
        </p:spPr>
      </p:pic>
      <p:sp>
        <p:nvSpPr>
          <p:cNvPr id="2" name="Google Shape;57;p13">
            <a:extLst>
              <a:ext uri="{FF2B5EF4-FFF2-40B4-BE49-F238E27FC236}">
                <a16:creationId xmlns:a16="http://schemas.microsoft.com/office/drawing/2014/main" id="{6CD3F03B-E023-960D-C5D1-A01F5552D85D}"/>
              </a:ext>
            </a:extLst>
          </p:cNvPr>
          <p:cNvSpPr txBox="1">
            <a:spLocks/>
          </p:cNvSpPr>
          <p:nvPr/>
        </p:nvSpPr>
        <p:spPr>
          <a:xfrm>
            <a:off x="3042845" y="4223339"/>
            <a:ext cx="4635333" cy="8290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r" defTabSz="914378">
              <a:buClr>
                <a:srgbClr val="000000"/>
              </a:buClr>
              <a:defRPr/>
            </a:pPr>
            <a:r>
              <a:rPr lang="es-CL" sz="16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Gabriela Clivio, CFA, CAIA</a:t>
            </a:r>
            <a:br>
              <a:rPr lang="es-CL" sz="16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br>
            <a:r>
              <a:rPr lang="es-CL" sz="11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Socia </a:t>
            </a:r>
            <a:r>
              <a:rPr lang="es-CL" sz="1100" b="1"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Vios</a:t>
            </a:r>
            <a:r>
              <a:rPr lang="es-CL" sz="11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 </a:t>
            </a:r>
            <a:r>
              <a:rPr lang="es-CL" sz="1100" b="1"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Consulting</a:t>
            </a:r>
            <a:endParaRPr lang="es-CL" sz="11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endParaRPr>
          </a:p>
          <a:p>
            <a:pPr algn="r" defTabSz="914378">
              <a:buClr>
                <a:srgbClr val="000000"/>
              </a:buClr>
              <a:defRPr/>
            </a:pP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Board </a:t>
            </a:r>
            <a:r>
              <a:rPr lang="es-CL" sz="1100"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Member</a:t>
            </a: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 International </a:t>
            </a:r>
            <a:r>
              <a:rPr lang="es-CL" sz="1100"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Valuation</a:t>
            </a: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 Standard Council</a:t>
            </a:r>
            <a:b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b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Junio 2026</a:t>
            </a:r>
          </a:p>
        </p:txBody>
      </p:sp>
      <p:pic>
        <p:nvPicPr>
          <p:cNvPr id="7" name="Picture 6">
            <a:extLst>
              <a:ext uri="{FF2B5EF4-FFF2-40B4-BE49-F238E27FC236}">
                <a16:creationId xmlns:a16="http://schemas.microsoft.com/office/drawing/2014/main" id="{339616FF-2B39-B4E0-0D83-AFEBDB880986}"/>
              </a:ext>
            </a:extLst>
          </p:cNvPr>
          <p:cNvPicPr>
            <a:picLocks noChangeAspect="1"/>
          </p:cNvPicPr>
          <p:nvPr/>
        </p:nvPicPr>
        <p:blipFill>
          <a:blip r:embed="rId4"/>
          <a:srcRect l="4963" t="9425" r="9440" b="36171"/>
          <a:stretch>
            <a:fillRect/>
          </a:stretch>
        </p:blipFill>
        <p:spPr>
          <a:xfrm>
            <a:off x="7821827" y="3917675"/>
            <a:ext cx="1178524" cy="1134738"/>
          </a:xfrm>
          <a:prstGeom prst="ellipse">
            <a:avLst/>
          </a:prstGeom>
        </p:spPr>
      </p:pic>
    </p:spTree>
    <p:extLst>
      <p:ext uri="{BB962C8B-B14F-4D97-AF65-F5344CB8AC3E}">
        <p14:creationId xmlns:p14="http://schemas.microsoft.com/office/powerpoint/2010/main" val="519451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87576" y="439068"/>
            <a:ext cx="6304731" cy="387548"/>
          </a:xfrm>
          <a:prstGeom prst="rect">
            <a:avLst/>
          </a:prstGeom>
          <a:noFill/>
          <a:ln/>
        </p:spPr>
        <p:txBody>
          <a:bodyPr wrap="none" lIns="0" tIns="0" rIns="0" bIns="0" rtlCol="0" anchor="t"/>
          <a:lstStyle/>
          <a:p>
            <a:pPr indent="0">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Objetivos Declarados de la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Megareforma</a:t>
            </a:r>
            <a:endParaRPr lang="en-US" sz="2400" dirty="0">
              <a:solidFill>
                <a:srgbClr val="1B1B27"/>
              </a:solidFill>
              <a:latin typeface="Lato" panose="020F0502020204030203" pitchFamily="34" charset="0"/>
              <a:ea typeface="Lato" panose="020F0502020204030203" pitchFamily="34" charset="0"/>
              <a:cs typeface="Lato" panose="020F0502020204030203" pitchFamily="34" charset="0"/>
            </a:endParaRPr>
          </a:p>
        </p:txBody>
      </p:sp>
      <p:sp>
        <p:nvSpPr>
          <p:cNvPr id="3" name="Shape 1"/>
          <p:cNvSpPr/>
          <p:nvPr/>
        </p:nvSpPr>
        <p:spPr>
          <a:xfrm>
            <a:off x="496119" y="1261924"/>
            <a:ext cx="2634555" cy="1617166"/>
          </a:xfrm>
          <a:prstGeom prst="roundRect">
            <a:avLst>
              <a:gd name="adj" fmla="val 3222"/>
            </a:avLst>
          </a:prstGeom>
          <a:solidFill>
            <a:srgbClr val="D2D9F9"/>
          </a:solidFill>
          <a:ln w="4763">
            <a:solidFill>
              <a:srgbClr val="B8BFDF"/>
            </a:solidFill>
            <a:prstDash val="solid"/>
          </a:ln>
        </p:spPr>
        <p:txBody>
          <a:bodyPr/>
          <a:lstStyle/>
          <a:p>
            <a:endParaRPr lang="es-CL" sz="1200">
              <a:latin typeface="Nobile" panose="020B0604020202020204" charset="0"/>
            </a:endParaRPr>
          </a:p>
        </p:txBody>
      </p:sp>
      <p:sp>
        <p:nvSpPr>
          <p:cNvPr id="6" name="Text 3"/>
          <p:cNvSpPr/>
          <p:nvPr/>
        </p:nvSpPr>
        <p:spPr>
          <a:xfrm>
            <a:off x="624855" y="1357892"/>
            <a:ext cx="1550566" cy="193849"/>
          </a:xfrm>
          <a:prstGeom prst="rect">
            <a:avLst/>
          </a:prstGeom>
          <a:noFill/>
          <a:ln/>
        </p:spPr>
        <p:txBody>
          <a:bodyPr wrap="none" lIns="0" tIns="0" rIns="0" bIns="0" rtlCol="0" anchor="t"/>
          <a:lstStyle/>
          <a:p>
            <a:pPr marL="0" indent="0" algn="l">
              <a:lnSpc>
                <a:spcPct val="104000"/>
              </a:lnSpc>
              <a:buNone/>
            </a:pPr>
            <a:r>
              <a:rPr lang="en-US" sz="1200" b="1" dirty="0">
                <a:latin typeface="Nobile" panose="020B0604020202020204" charset="0"/>
                <a:ea typeface="Corben" pitchFamily="34" charset="-122"/>
                <a:cs typeface="Corben" pitchFamily="34" charset="-120"/>
              </a:rPr>
              <a:t>Elevar el crecimiento</a:t>
            </a:r>
            <a:endParaRPr lang="en-US" sz="1200" b="1" dirty="0">
              <a:latin typeface="Nobile" panose="020B0604020202020204" charset="0"/>
            </a:endParaRPr>
          </a:p>
        </p:txBody>
      </p:sp>
      <p:sp>
        <p:nvSpPr>
          <p:cNvPr id="7" name="Text 4"/>
          <p:cNvSpPr/>
          <p:nvPr/>
        </p:nvSpPr>
        <p:spPr>
          <a:xfrm>
            <a:off x="624855" y="1692256"/>
            <a:ext cx="2377083" cy="396925"/>
          </a:xfrm>
          <a:prstGeom prst="rect">
            <a:avLst/>
          </a:prstGeom>
          <a:noFill/>
          <a:ln/>
        </p:spPr>
        <p:txBody>
          <a:bodyPr wrap="square" lIns="0" tIns="0" rIns="0" bIns="0" rtlCol="0" anchor="t">
            <a:noAutofit/>
          </a:bodyPr>
          <a:lstStyle/>
          <a:p>
            <a:pPr marL="0" indent="0" algn="l">
              <a:lnSpc>
                <a:spcPct val="133000"/>
              </a:lnSpc>
              <a:buNone/>
            </a:pPr>
            <a:r>
              <a:rPr lang="en-US" sz="1200" dirty="0">
                <a:latin typeface="Nobile" panose="020B0604020202020204" charset="0"/>
                <a:ea typeface="Nobile" pitchFamily="34" charset="-122"/>
                <a:cs typeface="Nobile" pitchFamily="34" charset="-120"/>
              </a:rPr>
              <a:t>Llevar el crecimiento potencial hacia el </a:t>
            </a:r>
            <a:r>
              <a:rPr lang="en-US" sz="1200" b="1" dirty="0">
                <a:latin typeface="Nobile" panose="020B0604020202020204" charset="0"/>
                <a:ea typeface="Nobile" pitchFamily="34" charset="-122"/>
                <a:cs typeface="Nobile" pitchFamily="34" charset="-120"/>
              </a:rPr>
              <a:t>4%</a:t>
            </a:r>
            <a:r>
              <a:rPr lang="en-US" sz="1200" dirty="0">
                <a:latin typeface="Nobile" panose="020B0604020202020204" charset="0"/>
                <a:ea typeface="Nobile" pitchFamily="34" charset="-122"/>
                <a:cs typeface="Nobile" pitchFamily="34" charset="-120"/>
              </a:rPr>
              <a:t> anual</a:t>
            </a:r>
            <a:endParaRPr lang="en-US" sz="1200" dirty="0">
              <a:latin typeface="Nobile" panose="020B0604020202020204" charset="0"/>
            </a:endParaRPr>
          </a:p>
        </p:txBody>
      </p:sp>
      <p:sp>
        <p:nvSpPr>
          <p:cNvPr id="8" name="Shape 5"/>
          <p:cNvSpPr/>
          <p:nvPr/>
        </p:nvSpPr>
        <p:spPr>
          <a:xfrm>
            <a:off x="3254648" y="1261924"/>
            <a:ext cx="2634630" cy="1617166"/>
          </a:xfrm>
          <a:prstGeom prst="roundRect">
            <a:avLst>
              <a:gd name="adj" fmla="val 3222"/>
            </a:avLst>
          </a:prstGeom>
          <a:solidFill>
            <a:srgbClr val="D2D9F9"/>
          </a:solidFill>
          <a:ln w="4763">
            <a:solidFill>
              <a:srgbClr val="B8BFDF"/>
            </a:solidFill>
            <a:prstDash val="solid"/>
          </a:ln>
        </p:spPr>
        <p:txBody>
          <a:bodyPr/>
          <a:lstStyle/>
          <a:p>
            <a:endParaRPr lang="es-CL" sz="1200">
              <a:latin typeface="Nobile" panose="020B0604020202020204" charset="0"/>
            </a:endParaRPr>
          </a:p>
        </p:txBody>
      </p:sp>
      <p:sp>
        <p:nvSpPr>
          <p:cNvPr id="11" name="Text 7"/>
          <p:cNvSpPr/>
          <p:nvPr/>
        </p:nvSpPr>
        <p:spPr>
          <a:xfrm>
            <a:off x="3383384" y="1357892"/>
            <a:ext cx="1550566" cy="193849"/>
          </a:xfrm>
          <a:prstGeom prst="rect">
            <a:avLst/>
          </a:prstGeom>
          <a:noFill/>
          <a:ln/>
        </p:spPr>
        <p:txBody>
          <a:bodyPr wrap="none" lIns="0" tIns="0" rIns="0" bIns="0" rtlCol="0" anchor="t"/>
          <a:lstStyle/>
          <a:p>
            <a:pPr marL="0" indent="0" algn="l">
              <a:lnSpc>
                <a:spcPct val="104000"/>
              </a:lnSpc>
              <a:buNone/>
            </a:pPr>
            <a:r>
              <a:rPr lang="en-US" sz="1200" b="1" dirty="0">
                <a:latin typeface="Nobile" panose="020B0604020202020204" charset="0"/>
                <a:ea typeface="Corben" pitchFamily="34" charset="-122"/>
                <a:cs typeface="Corben" pitchFamily="34" charset="-120"/>
              </a:rPr>
              <a:t>Reducir el desempleo</a:t>
            </a:r>
            <a:endParaRPr lang="en-US" sz="1200" b="1" dirty="0">
              <a:latin typeface="Nobile" panose="020B0604020202020204" charset="0"/>
            </a:endParaRPr>
          </a:p>
        </p:txBody>
      </p:sp>
      <p:sp>
        <p:nvSpPr>
          <p:cNvPr id="12" name="Text 8"/>
          <p:cNvSpPr/>
          <p:nvPr/>
        </p:nvSpPr>
        <p:spPr>
          <a:xfrm>
            <a:off x="3383384" y="1692256"/>
            <a:ext cx="2377157" cy="396925"/>
          </a:xfrm>
          <a:prstGeom prst="rect">
            <a:avLst/>
          </a:prstGeom>
          <a:noFill/>
          <a:ln/>
        </p:spPr>
        <p:txBody>
          <a:bodyPr wrap="square" lIns="0" tIns="0" rIns="0" bIns="0" rtlCol="0" anchor="t">
            <a:noAutofit/>
          </a:bodyPr>
          <a:lstStyle/>
          <a:p>
            <a:pPr marL="0" indent="0" algn="l">
              <a:lnSpc>
                <a:spcPct val="133000"/>
              </a:lnSpc>
              <a:buNone/>
            </a:pPr>
            <a:r>
              <a:rPr lang="en-US" sz="1200" dirty="0">
                <a:latin typeface="Nobile" panose="020B0604020202020204" charset="0"/>
                <a:ea typeface="Nobile" pitchFamily="34" charset="-122"/>
                <a:cs typeface="Nobile" pitchFamily="34" charset="-120"/>
              </a:rPr>
              <a:t>Bajar la tasa de desempleo en torno al </a:t>
            </a:r>
            <a:r>
              <a:rPr lang="en-US" sz="1200" b="1" dirty="0">
                <a:latin typeface="Nobile" panose="020B0604020202020204" charset="0"/>
                <a:ea typeface="Nobile" pitchFamily="34" charset="-122"/>
                <a:cs typeface="Nobile" pitchFamily="34" charset="-120"/>
              </a:rPr>
              <a:t>6,5%</a:t>
            </a:r>
            <a:endParaRPr lang="en-US" sz="1200" dirty="0">
              <a:latin typeface="Nobile" panose="020B0604020202020204" charset="0"/>
            </a:endParaRPr>
          </a:p>
        </p:txBody>
      </p:sp>
      <p:sp>
        <p:nvSpPr>
          <p:cNvPr id="13" name="Shape 9"/>
          <p:cNvSpPr/>
          <p:nvPr/>
        </p:nvSpPr>
        <p:spPr>
          <a:xfrm>
            <a:off x="6013252" y="1261924"/>
            <a:ext cx="2634555" cy="1617166"/>
          </a:xfrm>
          <a:prstGeom prst="roundRect">
            <a:avLst>
              <a:gd name="adj" fmla="val 3222"/>
            </a:avLst>
          </a:prstGeom>
          <a:solidFill>
            <a:srgbClr val="D2D9F9"/>
          </a:solidFill>
          <a:ln w="4763">
            <a:solidFill>
              <a:srgbClr val="B8BFDF"/>
            </a:solidFill>
            <a:prstDash val="solid"/>
          </a:ln>
        </p:spPr>
        <p:txBody>
          <a:bodyPr/>
          <a:lstStyle/>
          <a:p>
            <a:endParaRPr lang="es-CL" sz="1200">
              <a:latin typeface="Nobile" panose="020B0604020202020204" charset="0"/>
            </a:endParaRPr>
          </a:p>
        </p:txBody>
      </p:sp>
      <p:sp>
        <p:nvSpPr>
          <p:cNvPr id="16" name="Text 11"/>
          <p:cNvSpPr/>
          <p:nvPr/>
        </p:nvSpPr>
        <p:spPr>
          <a:xfrm>
            <a:off x="6141988" y="1357892"/>
            <a:ext cx="2330872" cy="193849"/>
          </a:xfrm>
          <a:prstGeom prst="rect">
            <a:avLst/>
          </a:prstGeom>
          <a:noFill/>
          <a:ln/>
        </p:spPr>
        <p:txBody>
          <a:bodyPr wrap="none" lIns="0" tIns="0" rIns="0" bIns="0" rtlCol="0" anchor="t"/>
          <a:lstStyle/>
          <a:p>
            <a:pPr marL="0" indent="0" algn="l">
              <a:lnSpc>
                <a:spcPct val="104000"/>
              </a:lnSpc>
              <a:buNone/>
            </a:pPr>
            <a:r>
              <a:rPr lang="en-US" sz="1200" b="1" dirty="0">
                <a:latin typeface="Nobile" panose="020B0604020202020204" charset="0"/>
                <a:ea typeface="Corben" pitchFamily="34" charset="-122"/>
                <a:cs typeface="Corben" pitchFamily="34" charset="-120"/>
              </a:rPr>
              <a:t>Recomponer las cuentas fiscales</a:t>
            </a:r>
            <a:endParaRPr lang="en-US" sz="1200" b="1" dirty="0">
              <a:latin typeface="Nobile" panose="020B0604020202020204" charset="0"/>
            </a:endParaRPr>
          </a:p>
        </p:txBody>
      </p:sp>
      <p:sp>
        <p:nvSpPr>
          <p:cNvPr id="17" name="Text 12"/>
          <p:cNvSpPr/>
          <p:nvPr/>
        </p:nvSpPr>
        <p:spPr>
          <a:xfrm>
            <a:off x="6141988" y="1718897"/>
            <a:ext cx="2377083" cy="595387"/>
          </a:xfrm>
          <a:prstGeom prst="rect">
            <a:avLst/>
          </a:prstGeom>
          <a:noFill/>
          <a:ln/>
        </p:spPr>
        <p:txBody>
          <a:bodyPr wrap="square" lIns="0" tIns="0" rIns="0" bIns="0" rtlCol="0" anchor="t">
            <a:noAutofit/>
          </a:bodyPr>
          <a:lstStyle/>
          <a:p>
            <a:pPr marL="0" indent="0" algn="l">
              <a:lnSpc>
                <a:spcPct val="133000"/>
              </a:lnSpc>
              <a:buNone/>
            </a:pPr>
            <a:r>
              <a:rPr lang="en-US" sz="1200" dirty="0">
                <a:latin typeface="Nobile" panose="020B0604020202020204" charset="0"/>
                <a:ea typeface="Nobile" pitchFamily="34" charset="-122"/>
                <a:cs typeface="Nobile" pitchFamily="34" charset="-120"/>
              </a:rPr>
              <a:t>Mayor dinamismo económico que compense la pérdida recaudatoria por tasas más bajas</a:t>
            </a:r>
            <a:endParaRPr lang="en-US" sz="1200" dirty="0">
              <a:latin typeface="Nobile" panose="020B0604020202020204" charset="0"/>
            </a:endParaRPr>
          </a:p>
        </p:txBody>
      </p:sp>
      <p:sp>
        <p:nvSpPr>
          <p:cNvPr id="18" name="Text 13"/>
          <p:cNvSpPr/>
          <p:nvPr/>
        </p:nvSpPr>
        <p:spPr>
          <a:xfrm>
            <a:off x="496119" y="3668613"/>
            <a:ext cx="8608963" cy="198462"/>
          </a:xfrm>
          <a:prstGeom prst="rect">
            <a:avLst/>
          </a:prstGeom>
          <a:noFill/>
          <a:ln/>
        </p:spPr>
        <p:txBody>
          <a:bodyPr wrap="none" lIns="0" tIns="0" rIns="0" bIns="0" rtlCol="0" anchor="t"/>
          <a:lstStyle/>
          <a:p>
            <a:pPr marL="0" indent="0" algn="ctr">
              <a:lnSpc>
                <a:spcPct val="133000"/>
              </a:lnSpc>
              <a:buNone/>
            </a:pPr>
            <a:r>
              <a:rPr lang="en-US" sz="1200" dirty="0">
                <a:latin typeface="Nobile" panose="020B0604020202020204" charset="0"/>
              </a:rPr>
              <a:t>La apuesta central es que la expansión de la base </a:t>
            </a:r>
            <a:r>
              <a:rPr lang="en-US" sz="1200" dirty="0" err="1">
                <a:latin typeface="Nobile" panose="020B0604020202020204" charset="0"/>
              </a:rPr>
              <a:t>imponible</a:t>
            </a:r>
            <a:r>
              <a:rPr lang="en-US" sz="1200" dirty="0">
                <a:latin typeface="Nobile" panose="020B0604020202020204" charset="0"/>
              </a:rPr>
              <a:t> compense la pérdida </a:t>
            </a:r>
            <a:r>
              <a:rPr lang="en-US" sz="1200" dirty="0" err="1">
                <a:latin typeface="Nobile" panose="020B0604020202020204" charset="0"/>
              </a:rPr>
              <a:t>recaudatoria</a:t>
            </a:r>
            <a:r>
              <a:rPr lang="en-US" sz="1200" dirty="0">
                <a:latin typeface="Nobile" panose="020B0604020202020204" charset="0"/>
              </a:rPr>
              <a:t> </a:t>
            </a:r>
          </a:p>
          <a:p>
            <a:pPr marL="0" indent="0" algn="ctr">
              <a:lnSpc>
                <a:spcPct val="133000"/>
              </a:lnSpc>
              <a:buNone/>
            </a:pPr>
            <a:r>
              <a:rPr lang="en-US" sz="1200" dirty="0" err="1">
                <a:latin typeface="Nobile" panose="020B0604020202020204" charset="0"/>
              </a:rPr>
              <a:t>derivada</a:t>
            </a:r>
            <a:r>
              <a:rPr lang="en-US" sz="1200" dirty="0">
                <a:latin typeface="Nobile" panose="020B0604020202020204" charset="0"/>
              </a:rPr>
              <a:t> de las </a:t>
            </a:r>
            <a:r>
              <a:rPr lang="en-US" sz="1200" dirty="0" err="1">
                <a:latin typeface="Nobile" panose="020B0604020202020204" charset="0"/>
              </a:rPr>
              <a:t>menores</a:t>
            </a:r>
            <a:r>
              <a:rPr lang="en-US" sz="1200" dirty="0">
                <a:latin typeface="Nobile" panose="020B0604020202020204" charset="0"/>
              </a:rPr>
              <a:t> </a:t>
            </a:r>
            <a:r>
              <a:rPr lang="en-US" sz="1200" dirty="0" err="1">
                <a:latin typeface="Nobile" panose="020B0604020202020204" charset="0"/>
              </a:rPr>
              <a:t>tasas</a:t>
            </a:r>
            <a:r>
              <a:rPr lang="en-US" sz="1200" dirty="0">
                <a:latin typeface="Nobile" panose="020B0604020202020204" charset="0"/>
              </a:rPr>
              <a:t> </a:t>
            </a:r>
            <a:r>
              <a:rPr lang="en-US" sz="1200" dirty="0" err="1">
                <a:latin typeface="Nobile" panose="020B0604020202020204" charset="0"/>
              </a:rPr>
              <a:t>impositivas</a:t>
            </a:r>
            <a:r>
              <a:rPr lang="en-US" sz="1200" dirty="0">
                <a:latin typeface="Nobile" panose="020B060402020202020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17167" y="184162"/>
            <a:ext cx="4057129" cy="296763"/>
          </a:xfrm>
          <a:prstGeom prst="rect">
            <a:avLst/>
          </a:prstGeom>
          <a:noFill/>
          <a:ln/>
        </p:spPr>
        <p:txBody>
          <a:bodyPr wrap="none" lIns="0" tIns="0" rIns="0" bIns="0" rtlCol="0" anchor="t"/>
          <a:lstStyle/>
          <a:p>
            <a:pPr indent="0" algn="ctr">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Rebaja del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Impuesto</a:t>
            </a: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 Corporativo</a:t>
            </a:r>
          </a:p>
        </p:txBody>
      </p:sp>
      <p:sp>
        <p:nvSpPr>
          <p:cNvPr id="3" name="Text 1"/>
          <p:cNvSpPr/>
          <p:nvPr/>
        </p:nvSpPr>
        <p:spPr>
          <a:xfrm>
            <a:off x="588980" y="637997"/>
            <a:ext cx="7677612" cy="279809"/>
          </a:xfrm>
          <a:prstGeom prst="rect">
            <a:avLst/>
          </a:prstGeom>
          <a:noFill/>
          <a:ln/>
        </p:spPr>
        <p:txBody>
          <a:bodyPr wrap="square" lIns="0" tIns="0" rIns="0" bIns="0" rtlCol="0" anchor="t">
            <a:noAutofit/>
          </a:bodyPr>
          <a:lstStyle/>
          <a:p>
            <a:pPr marL="0" indent="0" algn="l">
              <a:lnSpc>
                <a:spcPct val="118000"/>
              </a:lnSpc>
              <a:buNone/>
            </a:pPr>
            <a:r>
              <a:rPr lang="en-US" sz="1200" dirty="0">
                <a:latin typeface="Nobile" panose="020B0604020202020204" charset="0"/>
              </a:rPr>
              <a:t>La reforma propone </a:t>
            </a:r>
            <a:r>
              <a:rPr lang="en-US" sz="1200" dirty="0" err="1">
                <a:latin typeface="Nobile" panose="020B0604020202020204" charset="0"/>
              </a:rPr>
              <a:t>una</a:t>
            </a:r>
            <a:r>
              <a:rPr lang="en-US" sz="1200" dirty="0">
                <a:latin typeface="Nobile" panose="020B0604020202020204" charset="0"/>
              </a:rPr>
              <a:t> reducción gradual de la </a:t>
            </a:r>
            <a:r>
              <a:rPr lang="en-US" sz="1200" dirty="0" err="1">
                <a:latin typeface="Nobile" panose="020B0604020202020204" charset="0"/>
              </a:rPr>
              <a:t>tasa</a:t>
            </a:r>
            <a:r>
              <a:rPr lang="en-US" sz="1200" dirty="0">
                <a:latin typeface="Nobile" panose="020B0604020202020204" charset="0"/>
              </a:rPr>
              <a:t> de </a:t>
            </a:r>
            <a:r>
              <a:rPr lang="en-US" sz="1200" dirty="0" err="1">
                <a:latin typeface="Nobile" panose="020B0604020202020204" charset="0"/>
              </a:rPr>
              <a:t>impuesto</a:t>
            </a:r>
            <a:r>
              <a:rPr lang="en-US" sz="1200" dirty="0">
                <a:latin typeface="Nobile" panose="020B0604020202020204" charset="0"/>
              </a:rPr>
              <a:t> </a:t>
            </a:r>
            <a:r>
              <a:rPr lang="en-US" sz="1200" dirty="0" err="1">
                <a:latin typeface="Nobile" panose="020B0604020202020204" charset="0"/>
              </a:rPr>
              <a:t>corporativa</a:t>
            </a:r>
            <a:r>
              <a:rPr lang="en-US" sz="1200" dirty="0">
                <a:latin typeface="Nobile" panose="020B0604020202020204" charset="0"/>
              </a:rPr>
              <a:t> </a:t>
            </a:r>
            <a:r>
              <a:rPr lang="en-US" sz="1200" dirty="0" err="1">
                <a:latin typeface="Nobile" panose="020B0604020202020204" charset="0"/>
              </a:rPr>
              <a:t>desde</a:t>
            </a:r>
            <a:r>
              <a:rPr lang="en-US" sz="1200" dirty="0">
                <a:latin typeface="Nobile" panose="020B0604020202020204" charset="0"/>
              </a:rPr>
              <a:t> </a:t>
            </a:r>
            <a:r>
              <a:rPr lang="en-US" sz="1200" dirty="0" err="1">
                <a:latin typeface="Nobile" panose="020B0604020202020204" charset="0"/>
              </a:rPr>
              <a:t>el</a:t>
            </a:r>
            <a:r>
              <a:rPr lang="en-US" sz="1200" dirty="0">
                <a:latin typeface="Nobile" panose="020B0604020202020204" charset="0"/>
              </a:rPr>
              <a:t> 27% al 23%, alineándola con la media OCDE según el Ejecutivo. La rebaja sería escalonada para grandes </a:t>
            </a:r>
            <a:r>
              <a:rPr lang="en-US" sz="1200" dirty="0" err="1">
                <a:latin typeface="Nobile" panose="020B0604020202020204" charset="0"/>
              </a:rPr>
              <a:t>compañías</a:t>
            </a:r>
            <a:r>
              <a:rPr lang="en-US" sz="1200" dirty="0">
                <a:latin typeface="Nobile" panose="020B0604020202020204" charset="0"/>
              </a:rPr>
              <a:t>:</a:t>
            </a:r>
          </a:p>
        </p:txBody>
      </p:sp>
      <p:pic>
        <p:nvPicPr>
          <p:cNvPr id="4" name="Image 0" descr="preencoded.png"/>
          <p:cNvPicPr>
            <a:picLocks noChangeAspect="1"/>
          </p:cNvPicPr>
          <p:nvPr/>
        </p:nvPicPr>
        <p:blipFill>
          <a:blip r:embed="rId3"/>
          <a:stretch>
            <a:fillRect/>
          </a:stretch>
        </p:blipFill>
        <p:spPr>
          <a:xfrm>
            <a:off x="827336" y="1107728"/>
            <a:ext cx="7489254" cy="3370138"/>
          </a:xfrm>
          <a:prstGeom prst="rect">
            <a:avLst/>
          </a:prstGeom>
        </p:spPr>
      </p:pic>
      <p:sp>
        <p:nvSpPr>
          <p:cNvPr id="5" name="Text 2"/>
          <p:cNvSpPr/>
          <p:nvPr/>
        </p:nvSpPr>
        <p:spPr>
          <a:xfrm>
            <a:off x="1955470" y="1338165"/>
            <a:ext cx="1310609" cy="202532"/>
          </a:xfrm>
          <a:prstGeom prst="rect">
            <a:avLst/>
          </a:prstGeom>
          <a:noFill/>
          <a:ln/>
        </p:spPr>
        <p:txBody>
          <a:bodyPr wrap="none" lIns="0" tIns="0" rIns="0" bIns="0" rtlCol="0" anchor="t"/>
          <a:lstStyle/>
          <a:p>
            <a:pPr marL="0" indent="0" algn="ctr">
              <a:lnSpc>
                <a:spcPct val="104000"/>
              </a:lnSpc>
              <a:buNone/>
            </a:pPr>
            <a:r>
              <a:rPr lang="en-US" sz="1250" dirty="0">
                <a:solidFill>
                  <a:srgbClr val="404155"/>
                </a:solidFill>
                <a:latin typeface="Corben" pitchFamily="34" charset="0"/>
                <a:ea typeface="Corben" pitchFamily="34" charset="-122"/>
                <a:cs typeface="Corben" pitchFamily="34" charset="-120"/>
              </a:rPr>
              <a:t>Situación actual</a:t>
            </a:r>
            <a:endParaRPr lang="en-US" sz="1250" dirty="0"/>
          </a:p>
        </p:txBody>
      </p:sp>
      <p:sp>
        <p:nvSpPr>
          <p:cNvPr id="6" name="Text 3"/>
          <p:cNvSpPr/>
          <p:nvPr/>
        </p:nvSpPr>
        <p:spPr>
          <a:xfrm>
            <a:off x="1955470" y="1598306"/>
            <a:ext cx="1310609" cy="143010"/>
          </a:xfrm>
          <a:prstGeom prst="rect">
            <a:avLst/>
          </a:prstGeom>
          <a:noFill/>
          <a:ln/>
        </p:spPr>
        <p:txBody>
          <a:bodyPr wrap="none" lIns="0" tIns="0" rIns="0" bIns="0" rtlCol="0" anchor="t"/>
          <a:lstStyle/>
          <a:p>
            <a:pPr marL="0" indent="0" algn="ctr">
              <a:lnSpc>
                <a:spcPct val="92000"/>
              </a:lnSpc>
              <a:buNone/>
            </a:pPr>
            <a:r>
              <a:rPr lang="en-US" sz="1000" dirty="0">
                <a:solidFill>
                  <a:srgbClr val="404155"/>
                </a:solidFill>
                <a:latin typeface="Nobile" pitchFamily="34" charset="0"/>
                <a:ea typeface="Nobile" pitchFamily="34" charset="-122"/>
                <a:cs typeface="Nobile" pitchFamily="34" charset="-120"/>
              </a:rPr>
              <a:t>Tasa vigente del 27%</a:t>
            </a:r>
            <a:endParaRPr lang="en-US" sz="1000" dirty="0"/>
          </a:p>
        </p:txBody>
      </p:sp>
      <p:sp>
        <p:nvSpPr>
          <p:cNvPr id="7" name="Text 4"/>
          <p:cNvSpPr/>
          <p:nvPr/>
        </p:nvSpPr>
        <p:spPr>
          <a:xfrm>
            <a:off x="3251677" y="3865768"/>
            <a:ext cx="1317811" cy="202532"/>
          </a:xfrm>
          <a:prstGeom prst="rect">
            <a:avLst/>
          </a:prstGeom>
          <a:noFill/>
          <a:ln/>
        </p:spPr>
        <p:txBody>
          <a:bodyPr wrap="none" lIns="0" tIns="0" rIns="0" bIns="0" rtlCol="0" anchor="t"/>
          <a:lstStyle/>
          <a:p>
            <a:pPr marL="0" indent="0" algn="ctr">
              <a:lnSpc>
                <a:spcPct val="104000"/>
              </a:lnSpc>
              <a:buNone/>
            </a:pPr>
            <a:r>
              <a:rPr lang="en-US" sz="1250" dirty="0">
                <a:solidFill>
                  <a:srgbClr val="404155"/>
                </a:solidFill>
                <a:latin typeface="Corben" pitchFamily="34" charset="0"/>
                <a:ea typeface="Corben" pitchFamily="34" charset="-122"/>
                <a:cs typeface="Corben" pitchFamily="34" charset="-120"/>
              </a:rPr>
              <a:t>2027</a:t>
            </a:r>
            <a:endParaRPr lang="en-US" sz="1250" dirty="0"/>
          </a:p>
        </p:txBody>
      </p:sp>
      <p:sp>
        <p:nvSpPr>
          <p:cNvPr id="8" name="Text 5"/>
          <p:cNvSpPr/>
          <p:nvPr/>
        </p:nvSpPr>
        <p:spPr>
          <a:xfrm>
            <a:off x="3251677" y="4125910"/>
            <a:ext cx="1317811" cy="143010"/>
          </a:xfrm>
          <a:prstGeom prst="rect">
            <a:avLst/>
          </a:prstGeom>
          <a:noFill/>
          <a:ln/>
        </p:spPr>
        <p:txBody>
          <a:bodyPr wrap="none" lIns="0" tIns="0" rIns="0" bIns="0" rtlCol="0" anchor="t"/>
          <a:lstStyle/>
          <a:p>
            <a:pPr marL="0" indent="0" algn="ctr">
              <a:lnSpc>
                <a:spcPct val="92000"/>
              </a:lnSpc>
              <a:buNone/>
            </a:pPr>
            <a:r>
              <a:rPr lang="en-US" sz="1000" dirty="0">
                <a:solidFill>
                  <a:srgbClr val="404155"/>
                </a:solidFill>
                <a:latin typeface="Nobile" pitchFamily="34" charset="0"/>
                <a:ea typeface="Nobile" pitchFamily="34" charset="-122"/>
                <a:cs typeface="Nobile" pitchFamily="34" charset="-120"/>
              </a:rPr>
              <a:t>Reducción a 25,5%</a:t>
            </a:r>
            <a:endParaRPr lang="en-US" sz="1000" dirty="0"/>
          </a:p>
        </p:txBody>
      </p:sp>
      <p:sp>
        <p:nvSpPr>
          <p:cNvPr id="9" name="Text 6"/>
          <p:cNvSpPr/>
          <p:nvPr/>
        </p:nvSpPr>
        <p:spPr>
          <a:xfrm>
            <a:off x="4533482" y="1241512"/>
            <a:ext cx="1310609" cy="202532"/>
          </a:xfrm>
          <a:prstGeom prst="rect">
            <a:avLst/>
          </a:prstGeom>
          <a:noFill/>
          <a:ln/>
        </p:spPr>
        <p:txBody>
          <a:bodyPr wrap="none" lIns="0" tIns="0" rIns="0" bIns="0" rtlCol="0" anchor="t"/>
          <a:lstStyle/>
          <a:p>
            <a:pPr marL="0" indent="0" algn="ctr">
              <a:lnSpc>
                <a:spcPct val="104000"/>
              </a:lnSpc>
              <a:buNone/>
            </a:pPr>
            <a:r>
              <a:rPr lang="en-US" sz="1250" dirty="0">
                <a:solidFill>
                  <a:srgbClr val="404155"/>
                </a:solidFill>
                <a:latin typeface="Corben" pitchFamily="34" charset="0"/>
                <a:ea typeface="Corben" pitchFamily="34" charset="-122"/>
                <a:cs typeface="Corben" pitchFamily="34" charset="-120"/>
              </a:rPr>
              <a:t>2028</a:t>
            </a:r>
            <a:endParaRPr lang="en-US" sz="1250" dirty="0"/>
          </a:p>
        </p:txBody>
      </p:sp>
      <p:sp>
        <p:nvSpPr>
          <p:cNvPr id="10" name="Text 7"/>
          <p:cNvSpPr/>
          <p:nvPr/>
        </p:nvSpPr>
        <p:spPr>
          <a:xfrm>
            <a:off x="4533482" y="1501653"/>
            <a:ext cx="1310609" cy="286021"/>
          </a:xfrm>
          <a:prstGeom prst="rect">
            <a:avLst/>
          </a:prstGeom>
          <a:noFill/>
          <a:ln/>
        </p:spPr>
        <p:txBody>
          <a:bodyPr wrap="square" lIns="0" tIns="0" rIns="0" bIns="0" rtlCol="0" anchor="t">
            <a:normAutofit/>
          </a:bodyPr>
          <a:lstStyle/>
          <a:p>
            <a:pPr marL="0" indent="0" algn="ctr">
              <a:lnSpc>
                <a:spcPct val="92000"/>
              </a:lnSpc>
              <a:buNone/>
            </a:pPr>
            <a:r>
              <a:rPr lang="en-US" sz="1000" dirty="0">
                <a:solidFill>
                  <a:srgbClr val="404155"/>
                </a:solidFill>
                <a:latin typeface="Nobile" pitchFamily="34" charset="0"/>
                <a:ea typeface="Nobile" pitchFamily="34" charset="-122"/>
                <a:cs typeface="Nobile" pitchFamily="34" charset="-120"/>
              </a:rPr>
              <a:t>Baja progresiva a 24%</a:t>
            </a:r>
            <a:endParaRPr lang="en-US" sz="1000" dirty="0"/>
          </a:p>
        </p:txBody>
      </p:sp>
      <p:sp>
        <p:nvSpPr>
          <p:cNvPr id="11" name="Text 8"/>
          <p:cNvSpPr/>
          <p:nvPr/>
        </p:nvSpPr>
        <p:spPr>
          <a:xfrm>
            <a:off x="5829689" y="3794320"/>
            <a:ext cx="1310609" cy="202532"/>
          </a:xfrm>
          <a:prstGeom prst="rect">
            <a:avLst/>
          </a:prstGeom>
          <a:noFill/>
          <a:ln/>
        </p:spPr>
        <p:txBody>
          <a:bodyPr wrap="none" lIns="0" tIns="0" rIns="0" bIns="0" rtlCol="0" anchor="t"/>
          <a:lstStyle/>
          <a:p>
            <a:pPr marL="0" indent="0" algn="ctr">
              <a:lnSpc>
                <a:spcPct val="104000"/>
              </a:lnSpc>
              <a:buNone/>
            </a:pPr>
            <a:r>
              <a:rPr lang="en-US" sz="1250" dirty="0">
                <a:solidFill>
                  <a:srgbClr val="404155"/>
                </a:solidFill>
                <a:latin typeface="Corben" pitchFamily="34" charset="0"/>
                <a:ea typeface="Corben" pitchFamily="34" charset="-122"/>
                <a:cs typeface="Corben" pitchFamily="34" charset="-120"/>
              </a:rPr>
              <a:t>2029</a:t>
            </a:r>
            <a:endParaRPr lang="en-US" sz="1250" dirty="0"/>
          </a:p>
        </p:txBody>
      </p:sp>
      <p:sp>
        <p:nvSpPr>
          <p:cNvPr id="12" name="Text 9"/>
          <p:cNvSpPr/>
          <p:nvPr/>
        </p:nvSpPr>
        <p:spPr>
          <a:xfrm>
            <a:off x="5829689" y="4054461"/>
            <a:ext cx="1310609" cy="286021"/>
          </a:xfrm>
          <a:prstGeom prst="rect">
            <a:avLst/>
          </a:prstGeom>
          <a:noFill/>
          <a:ln/>
        </p:spPr>
        <p:txBody>
          <a:bodyPr wrap="square" lIns="0" tIns="0" rIns="0" bIns="0" rtlCol="0" anchor="t">
            <a:normAutofit/>
          </a:bodyPr>
          <a:lstStyle/>
          <a:p>
            <a:pPr marL="0" indent="0" algn="ctr">
              <a:lnSpc>
                <a:spcPct val="92000"/>
              </a:lnSpc>
              <a:buNone/>
            </a:pPr>
            <a:r>
              <a:rPr lang="en-US" sz="1000" dirty="0">
                <a:solidFill>
                  <a:srgbClr val="404155"/>
                </a:solidFill>
                <a:latin typeface="Nobile" pitchFamily="34" charset="0"/>
                <a:ea typeface="Nobile" pitchFamily="34" charset="-122"/>
                <a:cs typeface="Nobile" pitchFamily="34" charset="-120"/>
              </a:rPr>
              <a:t>Tasa final prevista 23%</a:t>
            </a:r>
            <a:endParaRPr lang="en-US" sz="1000" dirty="0"/>
          </a:p>
        </p:txBody>
      </p:sp>
      <p:sp>
        <p:nvSpPr>
          <p:cNvPr id="13" name="Text 10"/>
          <p:cNvSpPr/>
          <p:nvPr/>
        </p:nvSpPr>
        <p:spPr>
          <a:xfrm>
            <a:off x="827336" y="4559647"/>
            <a:ext cx="7489254" cy="268188"/>
          </a:xfrm>
          <a:prstGeom prst="rect">
            <a:avLst/>
          </a:prstGeom>
          <a:noFill/>
          <a:ln/>
        </p:spPr>
        <p:txBody>
          <a:bodyPr wrap="square" lIns="0" tIns="0" rIns="0" bIns="0" rtlCol="0" anchor="t">
            <a:noAutofit/>
          </a:bodyPr>
          <a:lstStyle/>
          <a:p>
            <a:pPr marL="0" indent="0" algn="ctr">
              <a:lnSpc>
                <a:spcPct val="118000"/>
              </a:lnSpc>
              <a:buNone/>
            </a:pPr>
            <a:r>
              <a:rPr lang="en-US" sz="1200" dirty="0">
                <a:latin typeface="Nobile" panose="020B0604020202020204" charset="0"/>
              </a:rPr>
              <a:t>Esta reducción busca mejorar la competitividad de Chile como destino de inversión, </a:t>
            </a:r>
            <a:r>
              <a:rPr lang="en-US" sz="1200" dirty="0" err="1">
                <a:latin typeface="Nobile" panose="020B0604020202020204" charset="0"/>
              </a:rPr>
              <a:t>aun</a:t>
            </a:r>
            <a:r>
              <a:rPr lang="en-US" sz="1200" dirty="0">
                <a:latin typeface="Nobile" panose="020B0604020202020204" charset="0"/>
              </a:rPr>
              <a:t> </a:t>
            </a:r>
            <a:r>
              <a:rPr lang="en-US" sz="1200" dirty="0" err="1">
                <a:latin typeface="Nobile" panose="020B0604020202020204" charset="0"/>
              </a:rPr>
              <a:t>cuando</a:t>
            </a:r>
            <a:r>
              <a:rPr lang="en-US" sz="1200" dirty="0">
                <a:latin typeface="Nobile" panose="020B0604020202020204" charset="0"/>
              </a:rPr>
              <a:t> implica un coste fiscal inicial que se espera compensar con mayor actividad </a:t>
            </a:r>
            <a:r>
              <a:rPr lang="en-US" sz="1200" dirty="0" err="1">
                <a:latin typeface="Nobile" panose="020B0604020202020204" charset="0"/>
              </a:rPr>
              <a:t>económica</a:t>
            </a:r>
            <a:r>
              <a:rPr lang="en-US" sz="1200" dirty="0">
                <a:latin typeface="Nobile" panose="020B060402020202020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17" name="Shape 1">
            <a:extLst>
              <a:ext uri="{FF2B5EF4-FFF2-40B4-BE49-F238E27FC236}">
                <a16:creationId xmlns:a16="http://schemas.microsoft.com/office/drawing/2014/main" id="{22008BA8-5C2F-8799-A7E7-7360BC4C59AF}"/>
              </a:ext>
            </a:extLst>
          </p:cNvPr>
          <p:cNvSpPr/>
          <p:nvPr/>
        </p:nvSpPr>
        <p:spPr>
          <a:xfrm>
            <a:off x="4807950" y="3689182"/>
            <a:ext cx="3924598" cy="1347267"/>
          </a:xfrm>
          <a:prstGeom prst="roundRect">
            <a:avLst>
              <a:gd name="adj" fmla="val 6629"/>
            </a:avLst>
          </a:prstGeom>
          <a:solidFill>
            <a:schemeClr val="bg1">
              <a:lumMod val="85000"/>
              <a:alpha val="95000"/>
            </a:schemeClr>
          </a:solidFill>
          <a:ln/>
        </p:spPr>
        <p:txBody>
          <a:bodyPr/>
          <a:lstStyle/>
          <a:p>
            <a:endParaRPr lang="es-CL"/>
          </a:p>
        </p:txBody>
      </p:sp>
      <p:sp>
        <p:nvSpPr>
          <p:cNvPr id="16" name="Shape 1">
            <a:extLst>
              <a:ext uri="{FF2B5EF4-FFF2-40B4-BE49-F238E27FC236}">
                <a16:creationId xmlns:a16="http://schemas.microsoft.com/office/drawing/2014/main" id="{0D186B88-037B-3452-C1DD-BFAD1B55D491}"/>
              </a:ext>
            </a:extLst>
          </p:cNvPr>
          <p:cNvSpPr/>
          <p:nvPr/>
        </p:nvSpPr>
        <p:spPr>
          <a:xfrm>
            <a:off x="4807950" y="2249128"/>
            <a:ext cx="3924598" cy="1347267"/>
          </a:xfrm>
          <a:prstGeom prst="roundRect">
            <a:avLst>
              <a:gd name="adj" fmla="val 6629"/>
            </a:avLst>
          </a:prstGeom>
          <a:solidFill>
            <a:schemeClr val="bg1">
              <a:lumMod val="85000"/>
              <a:alpha val="95000"/>
            </a:schemeClr>
          </a:solidFill>
          <a:ln/>
        </p:spPr>
        <p:txBody>
          <a:bodyPr/>
          <a:lstStyle/>
          <a:p>
            <a:endParaRPr lang="es-CL"/>
          </a:p>
        </p:txBody>
      </p:sp>
      <p:sp>
        <p:nvSpPr>
          <p:cNvPr id="15" name="Shape 1">
            <a:extLst>
              <a:ext uri="{FF2B5EF4-FFF2-40B4-BE49-F238E27FC236}">
                <a16:creationId xmlns:a16="http://schemas.microsoft.com/office/drawing/2014/main" id="{EDEF38A8-8990-6926-CAA3-B296758A9E0C}"/>
              </a:ext>
            </a:extLst>
          </p:cNvPr>
          <p:cNvSpPr/>
          <p:nvPr/>
        </p:nvSpPr>
        <p:spPr>
          <a:xfrm>
            <a:off x="4809788" y="796741"/>
            <a:ext cx="3924598" cy="1347267"/>
          </a:xfrm>
          <a:prstGeom prst="roundRect">
            <a:avLst>
              <a:gd name="adj" fmla="val 6629"/>
            </a:avLst>
          </a:prstGeom>
          <a:solidFill>
            <a:schemeClr val="bg1">
              <a:lumMod val="85000"/>
              <a:alpha val="95000"/>
            </a:schemeClr>
          </a:solidFill>
          <a:ln/>
        </p:spPr>
        <p:txBody>
          <a:bodyPr/>
          <a:lstStyle/>
          <a:p>
            <a:endParaRPr lang="es-CL"/>
          </a:p>
        </p:txBody>
      </p:sp>
      <p:sp>
        <p:nvSpPr>
          <p:cNvPr id="8" name="Shape 1">
            <a:extLst>
              <a:ext uri="{FF2B5EF4-FFF2-40B4-BE49-F238E27FC236}">
                <a16:creationId xmlns:a16="http://schemas.microsoft.com/office/drawing/2014/main" id="{86A91625-0CD4-8218-36FC-49E5E01DC2E2}"/>
              </a:ext>
            </a:extLst>
          </p:cNvPr>
          <p:cNvSpPr/>
          <p:nvPr/>
        </p:nvSpPr>
        <p:spPr>
          <a:xfrm>
            <a:off x="294821" y="2271159"/>
            <a:ext cx="3924598" cy="1347267"/>
          </a:xfrm>
          <a:prstGeom prst="roundRect">
            <a:avLst>
              <a:gd name="adj" fmla="val 6629"/>
            </a:avLst>
          </a:prstGeom>
          <a:solidFill>
            <a:srgbClr val="4967E9">
              <a:alpha val="95000"/>
            </a:srgbClr>
          </a:solidFill>
          <a:ln/>
        </p:spPr>
        <p:txBody>
          <a:bodyPr/>
          <a:lstStyle/>
          <a:p>
            <a:endParaRPr lang="es-CL"/>
          </a:p>
        </p:txBody>
      </p:sp>
      <p:sp>
        <p:nvSpPr>
          <p:cNvPr id="2" name="Text 0"/>
          <p:cNvSpPr/>
          <p:nvPr/>
        </p:nvSpPr>
        <p:spPr>
          <a:xfrm>
            <a:off x="131230" y="66969"/>
            <a:ext cx="4440769" cy="387548"/>
          </a:xfrm>
          <a:prstGeom prst="rect">
            <a:avLst/>
          </a:prstGeom>
          <a:noFill/>
          <a:ln/>
        </p:spPr>
        <p:txBody>
          <a:bodyPr wrap="none" lIns="0" tIns="0" rIns="0" bIns="0" rtlCol="0" anchor="t"/>
          <a:lstStyle/>
          <a:p>
            <a:pPr indent="0" algn="ctr">
              <a:lnSpc>
                <a:spcPct val="104000"/>
              </a:lnSpc>
              <a:buNone/>
            </a:pPr>
            <a:r>
              <a:rPr lang="en-US" sz="2000" dirty="0">
                <a:solidFill>
                  <a:srgbClr val="1B1B27"/>
                </a:solidFill>
                <a:latin typeface="Lato" panose="020F0502020204030203" pitchFamily="34" charset="0"/>
                <a:ea typeface="Lato" panose="020F0502020204030203" pitchFamily="34" charset="0"/>
                <a:cs typeface="Lato" panose="020F0502020204030203" pitchFamily="34" charset="0"/>
              </a:rPr>
              <a:t>Invariabilidad </a:t>
            </a:r>
            <a:r>
              <a:rPr lang="en-US" sz="2000" dirty="0" err="1">
                <a:solidFill>
                  <a:srgbClr val="1B1B27"/>
                </a:solidFill>
                <a:latin typeface="Lato" panose="020F0502020204030203" pitchFamily="34" charset="0"/>
                <a:ea typeface="Lato" panose="020F0502020204030203" pitchFamily="34" charset="0"/>
                <a:cs typeface="Lato" panose="020F0502020204030203" pitchFamily="34" charset="0"/>
              </a:rPr>
              <a:t>Tributaria</a:t>
            </a:r>
            <a:r>
              <a:rPr lang="en-US" sz="2000" dirty="0">
                <a:solidFill>
                  <a:srgbClr val="1B1B27"/>
                </a:solidFill>
                <a:latin typeface="Lato" panose="020F0502020204030203" pitchFamily="34" charset="0"/>
                <a:ea typeface="Lato" panose="020F0502020204030203" pitchFamily="34" charset="0"/>
                <a:cs typeface="Lato" panose="020F0502020204030203" pitchFamily="34" charset="0"/>
              </a:rPr>
              <a:t> </a:t>
            </a:r>
          </a:p>
          <a:p>
            <a:pPr indent="0" algn="ctr">
              <a:lnSpc>
                <a:spcPct val="104000"/>
              </a:lnSpc>
              <a:buNone/>
            </a:pPr>
            <a:r>
              <a:rPr lang="en-US" sz="2000" dirty="0">
                <a:solidFill>
                  <a:srgbClr val="1B1B27"/>
                </a:solidFill>
                <a:latin typeface="Lato" panose="020F0502020204030203" pitchFamily="34" charset="0"/>
                <a:ea typeface="Lato" panose="020F0502020204030203" pitchFamily="34" charset="0"/>
                <a:cs typeface="Lato" panose="020F0502020204030203" pitchFamily="34" charset="0"/>
              </a:rPr>
              <a:t>y Repatriación de Capitales</a:t>
            </a:r>
          </a:p>
        </p:txBody>
      </p:sp>
      <p:sp>
        <p:nvSpPr>
          <p:cNvPr id="3" name="Shape 1"/>
          <p:cNvSpPr/>
          <p:nvPr/>
        </p:nvSpPr>
        <p:spPr>
          <a:xfrm>
            <a:off x="285641" y="796742"/>
            <a:ext cx="3924598" cy="1347267"/>
          </a:xfrm>
          <a:prstGeom prst="roundRect">
            <a:avLst>
              <a:gd name="adj" fmla="val 6629"/>
            </a:avLst>
          </a:prstGeom>
          <a:solidFill>
            <a:srgbClr val="4967E9">
              <a:alpha val="95000"/>
            </a:srgbClr>
          </a:solidFill>
          <a:ln/>
        </p:spPr>
        <p:txBody>
          <a:bodyPr/>
          <a:lstStyle/>
          <a:p>
            <a:endParaRPr lang="es-CL"/>
          </a:p>
        </p:txBody>
      </p:sp>
      <p:sp>
        <p:nvSpPr>
          <p:cNvPr id="4" name="Text 2"/>
          <p:cNvSpPr/>
          <p:nvPr/>
        </p:nvSpPr>
        <p:spPr>
          <a:xfrm>
            <a:off x="475533" y="891829"/>
            <a:ext cx="2227883" cy="193849"/>
          </a:xfrm>
          <a:prstGeom prst="rect">
            <a:avLst/>
          </a:prstGeom>
          <a:noFill/>
          <a:ln/>
        </p:spPr>
        <p:txBody>
          <a:bodyPr wrap="none" lIns="0" tIns="0" rIns="0" bIns="0" rtlCol="0" anchor="t"/>
          <a:lstStyle/>
          <a:p>
            <a:pPr marL="0" indent="0" algn="l">
              <a:lnSpc>
                <a:spcPct val="104000"/>
              </a:lnSpc>
              <a:buNone/>
            </a:pPr>
            <a:r>
              <a:rPr lang="en-US" sz="1200" b="1" dirty="0">
                <a:solidFill>
                  <a:srgbClr val="FFFFFF"/>
                </a:solidFill>
                <a:latin typeface="Nobile" panose="020B0604020202020204" charset="0"/>
                <a:ea typeface="Corben" pitchFamily="34" charset="-122"/>
                <a:cs typeface="Corben" pitchFamily="34" charset="-120"/>
              </a:rPr>
              <a:t>Invariabilidad tributaria</a:t>
            </a:r>
            <a:endParaRPr lang="en-US" sz="1200" b="1" dirty="0">
              <a:latin typeface="Nobile" panose="020B0604020202020204" charset="0"/>
            </a:endParaRPr>
          </a:p>
        </p:txBody>
      </p:sp>
      <p:sp>
        <p:nvSpPr>
          <p:cNvPr id="5" name="Text 3"/>
          <p:cNvSpPr/>
          <p:nvPr/>
        </p:nvSpPr>
        <p:spPr>
          <a:xfrm>
            <a:off x="435931" y="1197280"/>
            <a:ext cx="3504611" cy="793849"/>
          </a:xfrm>
          <a:prstGeom prst="rect">
            <a:avLst/>
          </a:prstGeom>
          <a:noFill/>
          <a:ln/>
        </p:spPr>
        <p:txBody>
          <a:bodyPr wrap="square" lIns="0" tIns="0" rIns="0" bIns="0" rtlCol="0" anchor="t">
            <a:noAutofit/>
          </a:bodyPr>
          <a:lstStyle/>
          <a:p>
            <a:pPr marL="0" indent="0" algn="l">
              <a:lnSpc>
                <a:spcPct val="133000"/>
              </a:lnSpc>
              <a:buNone/>
            </a:pPr>
            <a:r>
              <a:rPr lang="en-US" sz="1100" dirty="0">
                <a:solidFill>
                  <a:srgbClr val="FFFFFF"/>
                </a:solidFill>
                <a:latin typeface="Nobile" panose="020B0604020202020204" charset="0"/>
                <a:ea typeface="Nobile" pitchFamily="34" charset="-122"/>
                <a:cs typeface="Nobile" pitchFamily="34" charset="-120"/>
              </a:rPr>
              <a:t>Régimen de invariabilidad por hasta </a:t>
            </a:r>
            <a:r>
              <a:rPr lang="en-US" sz="1100" b="1" dirty="0">
                <a:solidFill>
                  <a:srgbClr val="FFFFFF"/>
                </a:solidFill>
                <a:latin typeface="Nobile" panose="020B0604020202020204" charset="0"/>
                <a:ea typeface="Nobile" pitchFamily="34" charset="-122"/>
                <a:cs typeface="Nobile" pitchFamily="34" charset="-120"/>
              </a:rPr>
              <a:t>25 años</a:t>
            </a:r>
            <a:r>
              <a:rPr lang="en-US" sz="1100" dirty="0">
                <a:solidFill>
                  <a:srgbClr val="FFFFFF"/>
                </a:solidFill>
                <a:latin typeface="Nobile" panose="020B0604020202020204" charset="0"/>
                <a:ea typeface="Nobile" pitchFamily="34" charset="-122"/>
                <a:cs typeface="Nobile" pitchFamily="34" charset="-120"/>
              </a:rPr>
              <a:t> para inversiones superiores a </a:t>
            </a:r>
            <a:r>
              <a:rPr lang="en-US" sz="1100" b="1" dirty="0">
                <a:solidFill>
                  <a:srgbClr val="FFFFFF"/>
                </a:solidFill>
                <a:latin typeface="Nobile" panose="020B0604020202020204" charset="0"/>
                <a:ea typeface="Nobile" pitchFamily="34" charset="-122"/>
                <a:cs typeface="Nobile" pitchFamily="34" charset="-120"/>
              </a:rPr>
              <a:t>US$50 millones</a:t>
            </a:r>
            <a:r>
              <a:rPr lang="en-US" sz="1100" dirty="0">
                <a:solidFill>
                  <a:srgbClr val="FFFFFF"/>
                </a:solidFill>
                <a:latin typeface="Nobile" panose="020B0604020202020204" charset="0"/>
                <a:ea typeface="Nobile" pitchFamily="34" charset="-122"/>
                <a:cs typeface="Nobile" pitchFamily="34" charset="-120"/>
              </a:rPr>
              <a:t> en minería, energía, infraestructura y telecomunicaciones. Busca dar certeza tributaria a proyectos intensivos en capital.</a:t>
            </a:r>
            <a:endParaRPr lang="en-US" sz="1100" dirty="0">
              <a:latin typeface="Nobile" panose="020B0604020202020204" charset="0"/>
            </a:endParaRPr>
          </a:p>
        </p:txBody>
      </p:sp>
      <p:sp>
        <p:nvSpPr>
          <p:cNvPr id="6" name="Text 4"/>
          <p:cNvSpPr/>
          <p:nvPr/>
        </p:nvSpPr>
        <p:spPr>
          <a:xfrm>
            <a:off x="475533" y="2430027"/>
            <a:ext cx="2265834" cy="193849"/>
          </a:xfrm>
          <a:prstGeom prst="rect">
            <a:avLst/>
          </a:prstGeom>
          <a:noFill/>
          <a:ln/>
        </p:spPr>
        <p:txBody>
          <a:bodyPr wrap="none" lIns="0" tIns="0" rIns="0" bIns="0" rtlCol="0" anchor="t"/>
          <a:lstStyle/>
          <a:p>
            <a:pPr>
              <a:lnSpc>
                <a:spcPct val="104000"/>
              </a:lnSpc>
            </a:pPr>
            <a:r>
              <a:rPr lang="en-US" sz="1200" b="1" dirty="0" err="1">
                <a:solidFill>
                  <a:srgbClr val="FFFFFF"/>
                </a:solidFill>
                <a:latin typeface="Nobile" panose="020B0604020202020204" charset="0"/>
              </a:rPr>
              <a:t>Repatriación</a:t>
            </a:r>
            <a:r>
              <a:rPr lang="en-US" sz="1200" b="1" dirty="0">
                <a:solidFill>
                  <a:srgbClr val="FFFFFF"/>
                </a:solidFill>
                <a:latin typeface="Nobile" panose="020B0604020202020204" charset="0"/>
              </a:rPr>
              <a:t> de </a:t>
            </a:r>
            <a:r>
              <a:rPr lang="en-US" sz="1200" b="1" dirty="0" err="1">
                <a:solidFill>
                  <a:srgbClr val="FFFFFF"/>
                </a:solidFill>
                <a:latin typeface="Nobile" panose="020B0604020202020204" charset="0"/>
              </a:rPr>
              <a:t>capitales</a:t>
            </a:r>
            <a:endParaRPr lang="en-US" sz="1200" b="1" dirty="0">
              <a:solidFill>
                <a:srgbClr val="FFFFFF"/>
              </a:solidFill>
              <a:latin typeface="Nobile" panose="020B0604020202020204" charset="0"/>
            </a:endParaRPr>
          </a:p>
        </p:txBody>
      </p:sp>
      <p:sp>
        <p:nvSpPr>
          <p:cNvPr id="7" name="Text 5"/>
          <p:cNvSpPr/>
          <p:nvPr/>
        </p:nvSpPr>
        <p:spPr>
          <a:xfrm>
            <a:off x="475533" y="2747850"/>
            <a:ext cx="3567657" cy="793849"/>
          </a:xfrm>
          <a:prstGeom prst="rect">
            <a:avLst/>
          </a:prstGeom>
          <a:noFill/>
          <a:ln/>
        </p:spPr>
        <p:txBody>
          <a:bodyPr wrap="square" lIns="0" tIns="0" rIns="0" bIns="0" rtlCol="0" anchor="t">
            <a:normAutofit fontScale="92500" lnSpcReduction="10000"/>
          </a:bodyPr>
          <a:lstStyle/>
          <a:p>
            <a:pPr>
              <a:lnSpc>
                <a:spcPct val="133000"/>
              </a:lnSpc>
            </a:pPr>
            <a:r>
              <a:rPr lang="en-US" sz="1100" dirty="0">
                <a:solidFill>
                  <a:srgbClr val="FFFFFF"/>
                </a:solidFill>
                <a:latin typeface="Nobile" panose="020B0604020202020204" charset="0"/>
              </a:rPr>
              <a:t>Ventana acotada de 12 meses para repatriar capitales desde el extranjero pagando un impuesto único de 7%–10% según el tipo de activo o renta, como incentivo a traer recursos hoy fuera del </a:t>
            </a:r>
            <a:r>
              <a:rPr lang="en-US" sz="1100" dirty="0" err="1">
                <a:solidFill>
                  <a:srgbClr val="FFFFFF"/>
                </a:solidFill>
                <a:latin typeface="Nobile" panose="020B0604020202020204" charset="0"/>
              </a:rPr>
              <a:t>sistema</a:t>
            </a:r>
            <a:r>
              <a:rPr lang="en-US" sz="1100" dirty="0">
                <a:solidFill>
                  <a:srgbClr val="FFFFFF"/>
                </a:solidFill>
                <a:latin typeface="Nobile" panose="020B0604020202020204" charset="0"/>
              </a:rPr>
              <a:t>.</a:t>
            </a:r>
          </a:p>
        </p:txBody>
      </p:sp>
      <p:sp>
        <p:nvSpPr>
          <p:cNvPr id="9" name="Text 1">
            <a:extLst>
              <a:ext uri="{FF2B5EF4-FFF2-40B4-BE49-F238E27FC236}">
                <a16:creationId xmlns:a16="http://schemas.microsoft.com/office/drawing/2014/main" id="{835324E7-C95A-5981-BAF9-FBEDF93682AA}"/>
              </a:ext>
            </a:extLst>
          </p:cNvPr>
          <p:cNvSpPr/>
          <p:nvPr/>
        </p:nvSpPr>
        <p:spPr>
          <a:xfrm>
            <a:off x="5012675" y="903112"/>
            <a:ext cx="1550566" cy="193849"/>
          </a:xfrm>
          <a:prstGeom prst="rect">
            <a:avLst/>
          </a:prstGeom>
          <a:noFill/>
          <a:ln/>
        </p:spPr>
        <p:txBody>
          <a:bodyPr wrap="none" lIns="0" tIns="0" rIns="0" bIns="0" rtlCol="0" anchor="t"/>
          <a:lstStyle/>
          <a:p>
            <a:pPr marL="0" indent="0" algn="l">
              <a:lnSpc>
                <a:spcPct val="104000"/>
              </a:lnSpc>
              <a:buNone/>
            </a:pPr>
            <a:r>
              <a:rPr lang="en-US" sz="1200" b="1" dirty="0">
                <a:latin typeface="Nobile" panose="020B0604020202020204" charset="0"/>
                <a:ea typeface="Corben" pitchFamily="34" charset="-122"/>
                <a:cs typeface="Corben" pitchFamily="34" charset="-120"/>
              </a:rPr>
              <a:t>IVA a la vivienda</a:t>
            </a:r>
            <a:endParaRPr lang="en-US" sz="1200" b="1" dirty="0">
              <a:latin typeface="Nobile" panose="020B0604020202020204" charset="0"/>
            </a:endParaRPr>
          </a:p>
        </p:txBody>
      </p:sp>
      <p:sp>
        <p:nvSpPr>
          <p:cNvPr id="10" name="Text 2">
            <a:extLst>
              <a:ext uri="{FF2B5EF4-FFF2-40B4-BE49-F238E27FC236}">
                <a16:creationId xmlns:a16="http://schemas.microsoft.com/office/drawing/2014/main" id="{96AA8E23-D7F6-3574-6A40-839DF69378DF}"/>
              </a:ext>
            </a:extLst>
          </p:cNvPr>
          <p:cNvSpPr/>
          <p:nvPr/>
        </p:nvSpPr>
        <p:spPr>
          <a:xfrm>
            <a:off x="5012675" y="1096961"/>
            <a:ext cx="3635207" cy="417909"/>
          </a:xfrm>
          <a:prstGeom prst="rect">
            <a:avLst/>
          </a:prstGeom>
          <a:noFill/>
          <a:ln/>
        </p:spPr>
        <p:txBody>
          <a:bodyPr wrap="square" lIns="0" tIns="0" rIns="0" bIns="0" rtlCol="0" anchor="t">
            <a:noAutofit/>
          </a:bodyPr>
          <a:lstStyle/>
          <a:p>
            <a:pPr marL="0" indent="0" algn="l">
              <a:lnSpc>
                <a:spcPct val="133000"/>
              </a:lnSpc>
              <a:buNone/>
            </a:pPr>
            <a:r>
              <a:rPr lang="en-US" sz="1100" dirty="0">
                <a:latin typeface="Nobile" panose="020B0604020202020204" charset="0"/>
              </a:rPr>
              <a:t>Exención transitoria del IVA a la venta de viviendas nuevas </a:t>
            </a:r>
            <a:r>
              <a:rPr lang="en-US" sz="1100" dirty="0" err="1">
                <a:latin typeface="Nobile" panose="020B0604020202020204" charset="0"/>
              </a:rPr>
              <a:t>por</a:t>
            </a:r>
            <a:r>
              <a:rPr lang="en-US" sz="1100" dirty="0">
                <a:latin typeface="Nobile" panose="020B0604020202020204" charset="0"/>
              </a:rPr>
              <a:t> 12 meses para dinamizar la construcción e inversión inmobiliaria. Medidas para acelerar la reconstrucción en zonas afectadas por incendios</a:t>
            </a:r>
            <a:r>
              <a:rPr lang="en-US" sz="1200" dirty="0">
                <a:latin typeface="Nobile" panose="020B0604020202020204" charset="0"/>
                <a:ea typeface="Nobile" pitchFamily="34" charset="-122"/>
                <a:cs typeface="Nobile" pitchFamily="34" charset="-120"/>
              </a:rPr>
              <a:t>.</a:t>
            </a:r>
            <a:endParaRPr lang="en-US" sz="1200" dirty="0">
              <a:latin typeface="Nobile" panose="020B0604020202020204" charset="0"/>
            </a:endParaRPr>
          </a:p>
        </p:txBody>
      </p:sp>
      <p:sp>
        <p:nvSpPr>
          <p:cNvPr id="11" name="Text 3">
            <a:extLst>
              <a:ext uri="{FF2B5EF4-FFF2-40B4-BE49-F238E27FC236}">
                <a16:creationId xmlns:a16="http://schemas.microsoft.com/office/drawing/2014/main" id="{814EBC22-8478-6BF3-456F-9AC1FE8E1C65}"/>
              </a:ext>
            </a:extLst>
          </p:cNvPr>
          <p:cNvSpPr/>
          <p:nvPr/>
        </p:nvSpPr>
        <p:spPr>
          <a:xfrm>
            <a:off x="5021333" y="2353584"/>
            <a:ext cx="1550566" cy="193849"/>
          </a:xfrm>
          <a:prstGeom prst="rect">
            <a:avLst/>
          </a:prstGeom>
          <a:noFill/>
          <a:ln/>
        </p:spPr>
        <p:txBody>
          <a:bodyPr wrap="none" lIns="0" tIns="0" rIns="0" bIns="0" rtlCol="0" anchor="t"/>
          <a:lstStyle/>
          <a:p>
            <a:pPr>
              <a:lnSpc>
                <a:spcPct val="104000"/>
              </a:lnSpc>
            </a:pPr>
            <a:r>
              <a:rPr lang="en-US" sz="1200" b="1" dirty="0" err="1">
                <a:latin typeface="Nobile" panose="020B0604020202020204" charset="0"/>
              </a:rPr>
              <a:t>Contribuciones</a:t>
            </a:r>
            <a:endParaRPr lang="en-US" sz="1200" b="1" dirty="0">
              <a:latin typeface="Nobile" panose="020B0604020202020204" charset="0"/>
            </a:endParaRPr>
          </a:p>
        </p:txBody>
      </p:sp>
      <p:sp>
        <p:nvSpPr>
          <p:cNvPr id="12" name="Text 4">
            <a:extLst>
              <a:ext uri="{FF2B5EF4-FFF2-40B4-BE49-F238E27FC236}">
                <a16:creationId xmlns:a16="http://schemas.microsoft.com/office/drawing/2014/main" id="{7FE07F65-6421-DE62-762A-BB22090F605B}"/>
              </a:ext>
            </a:extLst>
          </p:cNvPr>
          <p:cNvSpPr/>
          <p:nvPr/>
        </p:nvSpPr>
        <p:spPr>
          <a:xfrm>
            <a:off x="5021333" y="2599773"/>
            <a:ext cx="3626549" cy="793849"/>
          </a:xfrm>
          <a:prstGeom prst="rect">
            <a:avLst/>
          </a:prstGeom>
          <a:noFill/>
          <a:ln/>
        </p:spPr>
        <p:txBody>
          <a:bodyPr wrap="square" lIns="0" tIns="0" rIns="0" bIns="0" rtlCol="0" anchor="t">
            <a:noAutofit/>
          </a:bodyPr>
          <a:lstStyle/>
          <a:p>
            <a:pPr marL="0" indent="0" algn="l">
              <a:lnSpc>
                <a:spcPct val="133000"/>
              </a:lnSpc>
              <a:buNone/>
            </a:pPr>
            <a:r>
              <a:rPr lang="en-US" sz="1100" dirty="0">
                <a:latin typeface="Nobile" panose="020B0604020202020204" charset="0"/>
              </a:rPr>
              <a:t>Exención del pago de contribuciones a la primera vivienda de adultos mayores de 65 </a:t>
            </a:r>
            <a:r>
              <a:rPr lang="en-US" sz="1100" dirty="0" err="1">
                <a:latin typeface="Nobile" panose="020B0604020202020204" charset="0"/>
              </a:rPr>
              <a:t>años</a:t>
            </a:r>
            <a:r>
              <a:rPr lang="en-US" sz="1100" dirty="0">
                <a:latin typeface="Nobile" panose="020B0604020202020204" charset="0"/>
              </a:rPr>
              <a:t>.</a:t>
            </a:r>
          </a:p>
        </p:txBody>
      </p:sp>
      <p:sp>
        <p:nvSpPr>
          <p:cNvPr id="13" name="Text 5">
            <a:extLst>
              <a:ext uri="{FF2B5EF4-FFF2-40B4-BE49-F238E27FC236}">
                <a16:creationId xmlns:a16="http://schemas.microsoft.com/office/drawing/2014/main" id="{3F800DF7-CDD6-E825-34A5-C2B359A60A4E}"/>
              </a:ext>
            </a:extLst>
          </p:cNvPr>
          <p:cNvSpPr/>
          <p:nvPr/>
        </p:nvSpPr>
        <p:spPr>
          <a:xfrm>
            <a:off x="5021333" y="3880938"/>
            <a:ext cx="1550566" cy="193849"/>
          </a:xfrm>
          <a:prstGeom prst="rect">
            <a:avLst/>
          </a:prstGeom>
          <a:noFill/>
          <a:ln/>
        </p:spPr>
        <p:txBody>
          <a:bodyPr wrap="none" lIns="0" tIns="0" rIns="0" bIns="0" rtlCol="0" anchor="t"/>
          <a:lstStyle/>
          <a:p>
            <a:pPr indent="0">
              <a:lnSpc>
                <a:spcPct val="104000"/>
              </a:lnSpc>
              <a:buNone/>
            </a:pPr>
            <a:r>
              <a:rPr lang="en-US" sz="1200" b="1" dirty="0">
                <a:latin typeface="Nobile" panose="020B0604020202020204" charset="0"/>
              </a:rPr>
              <a:t>Empleo formal</a:t>
            </a:r>
          </a:p>
        </p:txBody>
      </p:sp>
      <p:sp>
        <p:nvSpPr>
          <p:cNvPr id="14" name="Text 6">
            <a:extLst>
              <a:ext uri="{FF2B5EF4-FFF2-40B4-BE49-F238E27FC236}">
                <a16:creationId xmlns:a16="http://schemas.microsoft.com/office/drawing/2014/main" id="{3E764A39-D09D-DF5D-C746-3567809B4CBD}"/>
              </a:ext>
            </a:extLst>
          </p:cNvPr>
          <p:cNvSpPr/>
          <p:nvPr/>
        </p:nvSpPr>
        <p:spPr>
          <a:xfrm>
            <a:off x="5021333" y="4137436"/>
            <a:ext cx="3519812" cy="947121"/>
          </a:xfrm>
          <a:prstGeom prst="rect">
            <a:avLst/>
          </a:prstGeom>
          <a:noFill/>
          <a:ln/>
        </p:spPr>
        <p:txBody>
          <a:bodyPr wrap="square" lIns="0" tIns="0" rIns="0" bIns="0" rtlCol="0" anchor="t">
            <a:noAutofit/>
          </a:bodyPr>
          <a:lstStyle/>
          <a:p>
            <a:pPr>
              <a:lnSpc>
                <a:spcPct val="133000"/>
              </a:lnSpc>
            </a:pPr>
            <a:r>
              <a:rPr lang="en-US" sz="1100" dirty="0">
                <a:latin typeface="Nobile" panose="020B0604020202020204" charset="0"/>
              </a:rPr>
              <a:t>Créditos y beneficios tributarios asociados a la </a:t>
            </a:r>
            <a:r>
              <a:rPr lang="en-US" sz="1100" dirty="0" err="1">
                <a:latin typeface="Nobile" panose="020B0604020202020204" charset="0"/>
              </a:rPr>
              <a:t>contratación</a:t>
            </a:r>
            <a:r>
              <a:rPr lang="en-US" sz="1100" dirty="0">
                <a:latin typeface="Nobile" panose="020B0604020202020204" charset="0"/>
              </a:rPr>
              <a:t> formal, dentro de un paquete de alrededor de 40 </a:t>
            </a:r>
            <a:r>
              <a:rPr lang="en-US" sz="1100" dirty="0" err="1">
                <a:latin typeface="Nobile" panose="020B0604020202020204" charset="0"/>
              </a:rPr>
              <a:t>iniciativas</a:t>
            </a:r>
            <a:r>
              <a:rPr lang="en-US" sz="1100" dirty="0">
                <a:latin typeface="Nobile" panose="020B0604020202020204" charset="0"/>
              </a:rPr>
              <a:t>.</a:t>
            </a:r>
          </a:p>
        </p:txBody>
      </p:sp>
      <p:sp>
        <p:nvSpPr>
          <p:cNvPr id="19" name="TextBox 18">
            <a:extLst>
              <a:ext uri="{FF2B5EF4-FFF2-40B4-BE49-F238E27FC236}">
                <a16:creationId xmlns:a16="http://schemas.microsoft.com/office/drawing/2014/main" id="{38AE7D56-22A2-D998-9A3E-5F0BBB4F6452}"/>
              </a:ext>
            </a:extLst>
          </p:cNvPr>
          <p:cNvSpPr txBox="1"/>
          <p:nvPr/>
        </p:nvSpPr>
        <p:spPr>
          <a:xfrm>
            <a:off x="4440770" y="58119"/>
            <a:ext cx="4572000" cy="707117"/>
          </a:xfrm>
          <a:prstGeom prst="rect">
            <a:avLst/>
          </a:prstGeom>
          <a:noFill/>
        </p:spPr>
        <p:txBody>
          <a:bodyPr wrap="square">
            <a:spAutoFit/>
          </a:bodyPr>
          <a:lstStyle/>
          <a:p>
            <a:pPr algn="ctr">
              <a:lnSpc>
                <a:spcPct val="104000"/>
              </a:lnSpc>
            </a:pPr>
            <a:r>
              <a:rPr lang="en-US" sz="2000" dirty="0">
                <a:solidFill>
                  <a:srgbClr val="1B1B27"/>
                </a:solidFill>
                <a:latin typeface="Lato" panose="020F0502020204030203" pitchFamily="34" charset="0"/>
                <a:ea typeface="Lato" panose="020F0502020204030203" pitchFamily="34" charset="0"/>
                <a:cs typeface="Lato" panose="020F0502020204030203" pitchFamily="34" charset="0"/>
              </a:rPr>
              <a:t>Vivienda, </a:t>
            </a:r>
            <a:r>
              <a:rPr lang="en-US" sz="2000" dirty="0" err="1">
                <a:solidFill>
                  <a:srgbClr val="1B1B27"/>
                </a:solidFill>
                <a:latin typeface="Lato" panose="020F0502020204030203" pitchFamily="34" charset="0"/>
                <a:ea typeface="Lato" panose="020F0502020204030203" pitchFamily="34" charset="0"/>
                <a:cs typeface="Lato" panose="020F0502020204030203" pitchFamily="34" charset="0"/>
              </a:rPr>
              <a:t>Contribuciones</a:t>
            </a:r>
            <a:r>
              <a:rPr lang="en-US" sz="2000" dirty="0">
                <a:solidFill>
                  <a:srgbClr val="1B1B27"/>
                </a:solidFill>
                <a:latin typeface="Lato" panose="020F0502020204030203" pitchFamily="34" charset="0"/>
                <a:ea typeface="Lato" panose="020F0502020204030203" pitchFamily="34" charset="0"/>
                <a:cs typeface="Lato" panose="020F0502020204030203" pitchFamily="34" charset="0"/>
              </a:rPr>
              <a:t>, </a:t>
            </a:r>
          </a:p>
          <a:p>
            <a:pPr algn="ctr">
              <a:lnSpc>
                <a:spcPct val="104000"/>
              </a:lnSpc>
            </a:pPr>
            <a:r>
              <a:rPr lang="en-US" sz="2000" dirty="0">
                <a:solidFill>
                  <a:srgbClr val="1B1B27"/>
                </a:solidFill>
                <a:latin typeface="Lato" panose="020F0502020204030203" pitchFamily="34" charset="0"/>
                <a:ea typeface="Lato" panose="020F0502020204030203" pitchFamily="34" charset="0"/>
                <a:cs typeface="Lato" panose="020F0502020204030203" pitchFamily="34" charset="0"/>
              </a:rPr>
              <a:t>Empleo Formal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671731" y="275554"/>
            <a:ext cx="3606552" cy="387548"/>
          </a:xfrm>
          <a:prstGeom prst="rect">
            <a:avLst/>
          </a:prstGeom>
          <a:noFill/>
          <a:ln/>
        </p:spPr>
        <p:txBody>
          <a:bodyPr wrap="none" lIns="0" tIns="0" rIns="0" bIns="0" rtlCol="0" anchor="t"/>
          <a:lstStyle/>
          <a:p>
            <a:pPr indent="0" algn="ctr">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La Pregunta de Fondo</a:t>
            </a:r>
          </a:p>
        </p:txBody>
      </p:sp>
      <p:sp>
        <p:nvSpPr>
          <p:cNvPr id="4" name="Text 1"/>
          <p:cNvSpPr/>
          <p:nvPr/>
        </p:nvSpPr>
        <p:spPr>
          <a:xfrm>
            <a:off x="3925119" y="871172"/>
            <a:ext cx="4536728" cy="793849"/>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404155"/>
                </a:solidFill>
                <a:latin typeface="Nobile" pitchFamily="34" charset="0"/>
                <a:ea typeface="Nobile" pitchFamily="34" charset="-122"/>
                <a:cs typeface="Nobile" pitchFamily="34" charset="-120"/>
              </a:rPr>
              <a:t>¿Es consistente usar herramientas expansivas por el lado de la oferta —baja de impuestos, menos regulación— en un contexto de estrechez fiscal? ¿Y quién asume el riesgo si el crecimiento prometido no se materializa en magnitud suficiente?</a:t>
            </a:r>
            <a:endParaRPr lang="en-US" sz="1200" dirty="0"/>
          </a:p>
        </p:txBody>
      </p:sp>
      <p:sp>
        <p:nvSpPr>
          <p:cNvPr id="5" name="Text 2"/>
          <p:cNvSpPr/>
          <p:nvPr/>
        </p:nvSpPr>
        <p:spPr>
          <a:xfrm>
            <a:off x="3925119" y="2928268"/>
            <a:ext cx="4722763" cy="793849"/>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404155"/>
                </a:solidFill>
                <a:latin typeface="Nobile" pitchFamily="34" charset="0"/>
                <a:ea typeface="Nobile" pitchFamily="34" charset="-122"/>
                <a:cs typeface="Nobile" pitchFamily="34" charset="-120"/>
              </a:rPr>
              <a:t>La reforma apuesta a que la expansión de la base imponible compense las rebajas de tasas. Pero se discuten estos ajustes sobre una base de </a:t>
            </a:r>
            <a:r>
              <a:rPr lang="en-US" sz="1200" b="1" dirty="0">
                <a:solidFill>
                  <a:srgbClr val="404155"/>
                </a:solidFill>
                <a:latin typeface="Nobile" pitchFamily="34" charset="0"/>
                <a:ea typeface="Nobile" pitchFamily="34" charset="-122"/>
                <a:cs typeface="Nobile" pitchFamily="34" charset="-120"/>
              </a:rPr>
              <a:t>presión tributaria y deuda más altas</a:t>
            </a:r>
            <a:r>
              <a:rPr lang="en-US" sz="1200" dirty="0">
                <a:solidFill>
                  <a:srgbClr val="404155"/>
                </a:solidFill>
                <a:latin typeface="Nobile" pitchFamily="34" charset="0"/>
                <a:ea typeface="Nobile" pitchFamily="34" charset="-122"/>
                <a:cs typeface="Nobile" pitchFamily="34" charset="-120"/>
              </a:rPr>
              <a:t>, en un contexto social más exigente y con mucho menos "colchón" de crecimiento que en 2013.</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35644" y="254728"/>
            <a:ext cx="3558332" cy="387548"/>
          </a:xfrm>
          <a:prstGeom prst="rect">
            <a:avLst/>
          </a:prstGeom>
          <a:noFill/>
          <a:ln/>
        </p:spPr>
        <p:txBody>
          <a:bodyPr wrap="none" lIns="0" tIns="0" rIns="0" bIns="0" rtlCol="0" anchor="t"/>
          <a:lstStyle/>
          <a:p>
            <a:pPr indent="0">
              <a:lnSpc>
                <a:spcPct val="104000"/>
              </a:lnSpc>
              <a:buNone/>
            </a:pP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Conclusiones</a:t>
            </a: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 Clave</a:t>
            </a:r>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0423" y="742518"/>
            <a:ext cx="186035" cy="186035"/>
          </a:xfrm>
          <a:prstGeom prst="rect">
            <a:avLst/>
          </a:prstGeom>
        </p:spPr>
      </p:pic>
      <p:sp>
        <p:nvSpPr>
          <p:cNvPr id="4" name="Text 1"/>
          <p:cNvSpPr/>
          <p:nvPr/>
        </p:nvSpPr>
        <p:spPr>
          <a:xfrm>
            <a:off x="766941" y="738723"/>
            <a:ext cx="1649462" cy="193849"/>
          </a:xfrm>
          <a:prstGeom prst="rect">
            <a:avLst/>
          </a:prstGeom>
          <a:noFill/>
          <a:ln/>
        </p:spPr>
        <p:txBody>
          <a:bodyPr wrap="none" lIns="0" tIns="0" rIns="0" bIns="0" rtlCol="0" anchor="t"/>
          <a:lstStyle/>
          <a:p>
            <a:pPr marL="0" indent="0" algn="l">
              <a:lnSpc>
                <a:spcPct val="104000"/>
              </a:lnSpc>
              <a:buNone/>
            </a:pPr>
            <a:r>
              <a:rPr lang="en-US" sz="1200" b="1" dirty="0">
                <a:solidFill>
                  <a:srgbClr val="404155"/>
                </a:solidFill>
                <a:latin typeface="Nobile" panose="020B0604020202020204" charset="0"/>
                <a:ea typeface="Verdana" panose="020B0604030504040204" pitchFamily="34" charset="0"/>
                <a:cs typeface="Corben" pitchFamily="34" charset="-120"/>
              </a:rPr>
              <a:t>Contexto más exigente</a:t>
            </a:r>
            <a:endParaRPr lang="en-US" sz="1200" b="1" dirty="0">
              <a:latin typeface="Nobile" panose="020B0604020202020204" charset="0"/>
              <a:ea typeface="Verdana" panose="020B0604030504040204" pitchFamily="34" charset="0"/>
            </a:endParaRPr>
          </a:p>
        </p:txBody>
      </p:sp>
      <p:sp>
        <p:nvSpPr>
          <p:cNvPr id="5" name="Text 2"/>
          <p:cNvSpPr/>
          <p:nvPr/>
        </p:nvSpPr>
        <p:spPr>
          <a:xfrm>
            <a:off x="766941" y="1006985"/>
            <a:ext cx="2210842" cy="793849"/>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404155"/>
                </a:solidFill>
                <a:latin typeface="Nobile" panose="020B0604020202020204" charset="0"/>
                <a:ea typeface="Nobile" pitchFamily="34" charset="-122"/>
                <a:cs typeface="Nobile" pitchFamily="34" charset="-120"/>
              </a:rPr>
              <a:t>Chile enfrenta la reforma con menor crecimiento, mayor desempleo, más informalidad y deuda más que duplicada respecto a 2013.</a:t>
            </a:r>
            <a:endParaRPr lang="en-US" sz="1200" dirty="0">
              <a:latin typeface="Nobile" panose="020B0604020202020204" charset="0"/>
            </a:endParaRPr>
          </a:p>
        </p:txBody>
      </p:sp>
      <p:pic>
        <p:nvPicPr>
          <p:cNvPr id="6"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11500" y="1370478"/>
            <a:ext cx="186035" cy="186035"/>
          </a:xfrm>
          <a:prstGeom prst="rect">
            <a:avLst/>
          </a:prstGeom>
        </p:spPr>
      </p:pic>
      <p:sp>
        <p:nvSpPr>
          <p:cNvPr id="7" name="Text 3"/>
          <p:cNvSpPr/>
          <p:nvPr/>
        </p:nvSpPr>
        <p:spPr>
          <a:xfrm>
            <a:off x="3668018" y="1366683"/>
            <a:ext cx="1550566" cy="193849"/>
          </a:xfrm>
          <a:prstGeom prst="rect">
            <a:avLst/>
          </a:prstGeom>
          <a:noFill/>
          <a:ln/>
        </p:spPr>
        <p:txBody>
          <a:bodyPr wrap="none" lIns="0" tIns="0" rIns="0" bIns="0" rtlCol="0" anchor="t"/>
          <a:lstStyle/>
          <a:p>
            <a:pPr marL="0" indent="0" algn="l">
              <a:lnSpc>
                <a:spcPct val="104000"/>
              </a:lnSpc>
              <a:buNone/>
            </a:pPr>
            <a:r>
              <a:rPr lang="en-US" sz="1200" b="1" dirty="0">
                <a:solidFill>
                  <a:srgbClr val="404155"/>
                </a:solidFill>
                <a:latin typeface="Nobile" panose="020B0604020202020204" charset="0"/>
                <a:ea typeface="Verdana" panose="020B0604030504040204" pitchFamily="34" charset="0"/>
                <a:cs typeface="Corben" pitchFamily="34" charset="-120"/>
              </a:rPr>
              <a:t>Apuesta de oferta</a:t>
            </a:r>
            <a:endParaRPr lang="en-US" sz="1200" b="1" dirty="0">
              <a:latin typeface="Nobile" panose="020B0604020202020204" charset="0"/>
              <a:ea typeface="Verdana" panose="020B0604030504040204" pitchFamily="34" charset="0"/>
            </a:endParaRPr>
          </a:p>
        </p:txBody>
      </p:sp>
      <p:sp>
        <p:nvSpPr>
          <p:cNvPr id="8" name="Text 4"/>
          <p:cNvSpPr/>
          <p:nvPr/>
        </p:nvSpPr>
        <p:spPr>
          <a:xfrm>
            <a:off x="3668018" y="1634945"/>
            <a:ext cx="2210916" cy="992312"/>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404155"/>
                </a:solidFill>
                <a:latin typeface="Nobile" panose="020B0604020202020204" charset="0"/>
                <a:ea typeface="Nobile" pitchFamily="34" charset="-122"/>
                <a:cs typeface="Nobile" pitchFamily="34" charset="-120"/>
              </a:rPr>
              <a:t>La megareforma combina rebaja corporativa del 27% al 23%, invariabilidad tributaria a 25 años, repatriación de capitales y beneficios al empleo formal.</a:t>
            </a:r>
            <a:endParaRPr lang="en-US" sz="1200" dirty="0">
              <a:latin typeface="Nobile" panose="020B0604020202020204" charset="0"/>
            </a:endParaRPr>
          </a:p>
        </p:txBody>
      </p:sp>
      <p:pic>
        <p:nvPicPr>
          <p:cNvPr id="9"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80447" y="2064544"/>
            <a:ext cx="186035" cy="186035"/>
          </a:xfrm>
          <a:prstGeom prst="rect">
            <a:avLst/>
          </a:prstGeom>
        </p:spPr>
      </p:pic>
      <p:sp>
        <p:nvSpPr>
          <p:cNvPr id="10" name="Text 5"/>
          <p:cNvSpPr/>
          <p:nvPr/>
        </p:nvSpPr>
        <p:spPr>
          <a:xfrm>
            <a:off x="6436965" y="2060749"/>
            <a:ext cx="1550566" cy="193849"/>
          </a:xfrm>
          <a:prstGeom prst="rect">
            <a:avLst/>
          </a:prstGeom>
          <a:noFill/>
          <a:ln/>
        </p:spPr>
        <p:txBody>
          <a:bodyPr wrap="none" lIns="0" tIns="0" rIns="0" bIns="0" rtlCol="0" anchor="t"/>
          <a:lstStyle/>
          <a:p>
            <a:pPr marL="0" indent="0" algn="l">
              <a:lnSpc>
                <a:spcPct val="104000"/>
              </a:lnSpc>
              <a:buNone/>
            </a:pPr>
            <a:r>
              <a:rPr lang="en-US" sz="1200" b="1" dirty="0">
                <a:solidFill>
                  <a:srgbClr val="404155"/>
                </a:solidFill>
                <a:latin typeface="Nobile" panose="020B0604020202020204" charset="0"/>
                <a:ea typeface="Verdana" panose="020B0604030504040204" pitchFamily="34" charset="0"/>
                <a:cs typeface="Corben" pitchFamily="34" charset="-120"/>
              </a:rPr>
              <a:t>El riesgo fiscal</a:t>
            </a:r>
            <a:endParaRPr lang="en-US" sz="1200" b="1" dirty="0">
              <a:latin typeface="Nobile" panose="020B0604020202020204" charset="0"/>
              <a:ea typeface="Verdana" panose="020B0604030504040204" pitchFamily="34" charset="0"/>
            </a:endParaRPr>
          </a:p>
        </p:txBody>
      </p:sp>
      <p:sp>
        <p:nvSpPr>
          <p:cNvPr id="11" name="Text 6"/>
          <p:cNvSpPr/>
          <p:nvPr/>
        </p:nvSpPr>
        <p:spPr>
          <a:xfrm>
            <a:off x="6436965" y="2329011"/>
            <a:ext cx="2210916" cy="1389236"/>
          </a:xfrm>
          <a:prstGeom prst="rect">
            <a:avLst/>
          </a:prstGeom>
          <a:noFill/>
          <a:ln/>
        </p:spPr>
        <p:txBody>
          <a:bodyPr wrap="square" lIns="0" tIns="0" rIns="0" bIns="0" rtlCol="0" anchor="t">
            <a:noAutofit/>
          </a:bodyPr>
          <a:lstStyle/>
          <a:p>
            <a:pPr marL="0" indent="0" algn="l">
              <a:lnSpc>
                <a:spcPct val="133000"/>
              </a:lnSpc>
              <a:buNone/>
            </a:pPr>
            <a:r>
              <a:rPr lang="en-US" sz="1200" dirty="0">
                <a:solidFill>
                  <a:srgbClr val="404155"/>
                </a:solidFill>
                <a:latin typeface="Nobile" panose="020B0604020202020204" charset="0"/>
                <a:ea typeface="Nobile" pitchFamily="34" charset="-122"/>
                <a:cs typeface="Nobile" pitchFamily="34" charset="-120"/>
              </a:rPr>
              <a:t>El éxito depende de que la expansión de la base imponible compense la pérdida recaudatoria. Si el crecimiento prometido no se materializa, el margen fiscal es hoy mucho más estrecho que en ciclos anteriores.</a:t>
            </a:r>
            <a:endParaRPr lang="en-US" sz="1200" dirty="0">
              <a:latin typeface="Nobile" panose="020B06040202020202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CC9DE-BDD3-E6A2-4738-F28115FCFE6F}"/>
            </a:ext>
          </a:extLst>
        </p:cNvPr>
        <p:cNvGrpSpPr/>
        <p:nvPr/>
      </p:nvGrpSpPr>
      <p:grpSpPr>
        <a:xfrm>
          <a:off x="0" y="0"/>
          <a:ext cx="0" cy="0"/>
          <a:chOff x="0" y="0"/>
          <a:chExt cx="0" cy="0"/>
        </a:xfrm>
      </p:grpSpPr>
      <p:pic>
        <p:nvPicPr>
          <p:cNvPr id="5" name="Imagen 4" descr="Una torre de un edificio&#10;&#10;Descripción generada automáticamente con confianza media">
            <a:extLst>
              <a:ext uri="{FF2B5EF4-FFF2-40B4-BE49-F238E27FC236}">
                <a16:creationId xmlns:a16="http://schemas.microsoft.com/office/drawing/2014/main" id="{E1541DF4-792E-A181-1A84-434B54AAB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ext Box 13">
            <a:extLst>
              <a:ext uri="{FF2B5EF4-FFF2-40B4-BE49-F238E27FC236}">
                <a16:creationId xmlns:a16="http://schemas.microsoft.com/office/drawing/2014/main" id="{7B6D4E13-1195-0A45-28A0-DDC1952412D8}"/>
              </a:ext>
            </a:extLst>
          </p:cNvPr>
          <p:cNvSpPr txBox="1">
            <a:spLocks noChangeArrowheads="1"/>
          </p:cNvSpPr>
          <p:nvPr/>
        </p:nvSpPr>
        <p:spPr bwMode="auto">
          <a:xfrm>
            <a:off x="1047085" y="1441980"/>
            <a:ext cx="7049829" cy="2404504"/>
          </a:xfrm>
          <a:prstGeom prst="rect">
            <a:avLst/>
          </a:prstGeom>
          <a:noFill/>
          <a:ln w="12700">
            <a:noFill/>
            <a:miter lim="800000"/>
            <a:headEnd type="none" w="sm" len="sm"/>
            <a:tailEnd type="none" w="sm" len="sm"/>
          </a:ln>
          <a:effectLst/>
        </p:spPr>
        <p:txBody>
          <a:bodyPr wrap="square">
            <a:spAutoFit/>
          </a:bodyPr>
          <a:lstStyle/>
          <a:p>
            <a:pPr algn="ctr" eaLnBrk="0" hangingPunct="0">
              <a:lnSpc>
                <a:spcPct val="70000"/>
              </a:lnSpc>
              <a:spcBef>
                <a:spcPct val="50000"/>
              </a:spcBef>
              <a:defRPr/>
            </a:pPr>
            <a:r>
              <a:rPr lang="es-ES_tradnl" sz="3600" b="1" dirty="0">
                <a:solidFill>
                  <a:schemeClr val="bg1"/>
                </a:solidFill>
                <a:latin typeface="Lato" panose="020F0502020204030203" pitchFamily="34" charset="0"/>
                <a:ea typeface="Lato" panose="020F0502020204030203" pitchFamily="34" charset="0"/>
                <a:cs typeface="Lato" panose="020F0502020204030203" pitchFamily="34" charset="0"/>
              </a:rPr>
              <a:t>Aterrizando la reforma tributaria</a:t>
            </a:r>
          </a:p>
          <a:p>
            <a:pPr algn="ctr" eaLnBrk="0" hangingPunct="0">
              <a:lnSpc>
                <a:spcPct val="150000"/>
              </a:lnSpc>
              <a:spcBef>
                <a:spcPct val="50000"/>
              </a:spcBef>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Un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análisis</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del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contexto</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macroeconómico</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de Chile y la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megareforma</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tributaria-procrecimiento</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que</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debate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el</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Congreso.</a:t>
            </a:r>
          </a:p>
          <a:p>
            <a:pPr algn="ctr" eaLnBrk="0" hangingPunct="0">
              <a:lnSpc>
                <a:spcPct val="70000"/>
              </a:lnSpc>
              <a:spcBef>
                <a:spcPct val="50000"/>
              </a:spcBef>
              <a:defRPr/>
            </a:pPr>
            <a:br>
              <a:rPr lang="es-ES_tradnl" sz="4000" b="1" dirty="0">
                <a:solidFill>
                  <a:schemeClr val="bg1"/>
                </a:solidFill>
                <a:latin typeface="Lato" panose="020F0502020204030203" pitchFamily="34" charset="0"/>
                <a:ea typeface="Lato" panose="020F0502020204030203" pitchFamily="34" charset="0"/>
                <a:cs typeface="Lato" panose="020F0502020204030203" pitchFamily="34" charset="0"/>
              </a:rPr>
            </a:br>
            <a:endParaRPr lang="es-ES_tradnl" sz="20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4" name="Rectángulo 13">
            <a:extLst>
              <a:ext uri="{FF2B5EF4-FFF2-40B4-BE49-F238E27FC236}">
                <a16:creationId xmlns:a16="http://schemas.microsoft.com/office/drawing/2014/main" id="{F0470FD1-CAF7-579D-E6B4-F490286A35C7}"/>
              </a:ext>
            </a:extLst>
          </p:cNvPr>
          <p:cNvSpPr/>
          <p:nvPr/>
        </p:nvSpPr>
        <p:spPr>
          <a:xfrm>
            <a:off x="0" y="1803531"/>
            <a:ext cx="270294" cy="9473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5" name="Imagen 14">
            <a:extLst>
              <a:ext uri="{FF2B5EF4-FFF2-40B4-BE49-F238E27FC236}">
                <a16:creationId xmlns:a16="http://schemas.microsoft.com/office/drawing/2014/main" id="{2826594E-3654-373C-DBA6-1D6C2CC56CBB}"/>
              </a:ext>
            </a:extLst>
          </p:cNvPr>
          <p:cNvPicPr>
            <a:picLocks noChangeAspect="1"/>
          </p:cNvPicPr>
          <p:nvPr/>
        </p:nvPicPr>
        <p:blipFill>
          <a:blip r:embed="rId3"/>
          <a:stretch>
            <a:fillRect/>
          </a:stretch>
        </p:blipFill>
        <p:spPr>
          <a:xfrm>
            <a:off x="243514" y="220350"/>
            <a:ext cx="757321" cy="412256"/>
          </a:xfrm>
          <a:prstGeom prst="rect">
            <a:avLst/>
          </a:prstGeom>
        </p:spPr>
      </p:pic>
      <p:sp>
        <p:nvSpPr>
          <p:cNvPr id="2" name="Google Shape;57;p13">
            <a:extLst>
              <a:ext uri="{FF2B5EF4-FFF2-40B4-BE49-F238E27FC236}">
                <a16:creationId xmlns:a16="http://schemas.microsoft.com/office/drawing/2014/main" id="{B4E34E84-A0A7-8402-C37C-C8EB6C67D446}"/>
              </a:ext>
            </a:extLst>
          </p:cNvPr>
          <p:cNvSpPr txBox="1">
            <a:spLocks/>
          </p:cNvSpPr>
          <p:nvPr/>
        </p:nvSpPr>
        <p:spPr>
          <a:xfrm>
            <a:off x="3042845" y="4223339"/>
            <a:ext cx="4635333" cy="8290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r" defTabSz="914378">
              <a:buClr>
                <a:srgbClr val="000000"/>
              </a:buClr>
              <a:defRPr/>
            </a:pPr>
            <a:r>
              <a:rPr lang="es-CL" sz="16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Gabriela Clivio, CFA, CAIA</a:t>
            </a:r>
            <a:br>
              <a:rPr lang="es-CL" sz="16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br>
            <a:r>
              <a:rPr lang="es-CL" sz="11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Socia </a:t>
            </a:r>
            <a:r>
              <a:rPr lang="es-CL" sz="1100" b="1"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Vios</a:t>
            </a:r>
            <a:r>
              <a:rPr lang="es-CL" sz="11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 </a:t>
            </a:r>
            <a:r>
              <a:rPr lang="es-CL" sz="1100" b="1"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Consulting</a:t>
            </a:r>
            <a:endParaRPr lang="es-CL" sz="11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endParaRPr>
          </a:p>
          <a:p>
            <a:pPr algn="r" defTabSz="914378">
              <a:buClr>
                <a:srgbClr val="000000"/>
              </a:buClr>
              <a:defRPr/>
            </a:pP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Board </a:t>
            </a:r>
            <a:r>
              <a:rPr lang="es-CL" sz="1100"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Member</a:t>
            </a: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 International </a:t>
            </a:r>
            <a:r>
              <a:rPr lang="es-CL" sz="1100" kern="0" dirty="0" err="1">
                <a:solidFill>
                  <a:schemeClr val="bg1"/>
                </a:solidFill>
                <a:latin typeface="Lato" panose="020F0502020204030203" pitchFamily="34" charset="0"/>
                <a:ea typeface="Lato" panose="020F0502020204030203" pitchFamily="34" charset="0"/>
                <a:cs typeface="Lato" panose="020F0502020204030203" pitchFamily="34" charset="0"/>
                <a:sym typeface="Lato"/>
              </a:rPr>
              <a:t>Valuation</a:t>
            </a: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 Standard Council</a:t>
            </a:r>
            <a:b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br>
            <a:r>
              <a:rPr lang="es-CL" sz="1100"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Junio 2026</a:t>
            </a:r>
          </a:p>
        </p:txBody>
      </p:sp>
      <p:pic>
        <p:nvPicPr>
          <p:cNvPr id="7" name="Picture 6">
            <a:extLst>
              <a:ext uri="{FF2B5EF4-FFF2-40B4-BE49-F238E27FC236}">
                <a16:creationId xmlns:a16="http://schemas.microsoft.com/office/drawing/2014/main" id="{B900759B-7C89-E5FB-17C1-1CBCA24F6F52}"/>
              </a:ext>
            </a:extLst>
          </p:cNvPr>
          <p:cNvPicPr>
            <a:picLocks noChangeAspect="1"/>
          </p:cNvPicPr>
          <p:nvPr/>
        </p:nvPicPr>
        <p:blipFill>
          <a:blip r:embed="rId4"/>
          <a:srcRect l="4963" t="9425" r="9440" b="36171"/>
          <a:stretch>
            <a:fillRect/>
          </a:stretch>
        </p:blipFill>
        <p:spPr>
          <a:xfrm>
            <a:off x="7821827" y="3917675"/>
            <a:ext cx="1178524" cy="1134738"/>
          </a:xfrm>
          <a:prstGeom prst="ellipse">
            <a:avLst/>
          </a:prstGeom>
        </p:spPr>
      </p:pic>
    </p:spTree>
    <p:extLst>
      <p:ext uri="{BB962C8B-B14F-4D97-AF65-F5344CB8AC3E}">
        <p14:creationId xmlns:p14="http://schemas.microsoft.com/office/powerpoint/2010/main" val="174036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378576"/>
            <a:ext cx="4512097" cy="387548"/>
          </a:xfrm>
          <a:prstGeom prst="rect">
            <a:avLst/>
          </a:prstGeom>
          <a:noFill/>
          <a:ln/>
        </p:spPr>
        <p:txBody>
          <a:bodyPr wrap="none" lIns="0" tIns="0" rIns="0" bIns="0" rtlCol="0" anchor="t"/>
          <a:lstStyle/>
          <a:p>
            <a:pPr marL="0" indent="0" algn="l">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El Chile de Hoy vs. el de 2013</a:t>
            </a:r>
            <a:endParaRPr lang="en-US" sz="2400" dirty="0">
              <a:latin typeface="Lato" panose="020F0502020204030203" pitchFamily="34" charset="0"/>
              <a:ea typeface="Lato" panose="020F0502020204030203" pitchFamily="34" charset="0"/>
              <a:cs typeface="Lato" panose="020F0502020204030203" pitchFamily="34" charset="0"/>
            </a:endParaRPr>
          </a:p>
        </p:txBody>
      </p:sp>
      <p:sp>
        <p:nvSpPr>
          <p:cNvPr id="3" name="Text 1"/>
          <p:cNvSpPr/>
          <p:nvPr/>
        </p:nvSpPr>
        <p:spPr>
          <a:xfrm>
            <a:off x="496119" y="870928"/>
            <a:ext cx="8151763" cy="595387"/>
          </a:xfrm>
          <a:prstGeom prst="rect">
            <a:avLst/>
          </a:prstGeom>
          <a:noFill/>
          <a:ln/>
        </p:spPr>
        <p:txBody>
          <a:bodyPr wrap="square" lIns="0" tIns="0" rIns="0" bIns="0" rtlCol="0" anchor="t">
            <a:noAutofit/>
          </a:bodyPr>
          <a:lstStyle/>
          <a:p>
            <a:pPr marL="0" indent="0" algn="l">
              <a:lnSpc>
                <a:spcPct val="133000"/>
              </a:lnSpc>
              <a:buNone/>
            </a:pPr>
            <a:r>
              <a:rPr lang="en-US" sz="1100" dirty="0">
                <a:solidFill>
                  <a:srgbClr val="404155"/>
                </a:solidFill>
                <a:latin typeface="Nobile" pitchFamily="34" charset="0"/>
                <a:ea typeface="Nobile" pitchFamily="34" charset="-122"/>
                <a:cs typeface="Nobile" pitchFamily="34" charset="-120"/>
              </a:rPr>
              <a:t>La economía chilena de 2026 es muy distinta a la de 2013. Entonces existía una </a:t>
            </a:r>
            <a:r>
              <a:rPr lang="en-US" sz="1100" b="1" dirty="0">
                <a:solidFill>
                  <a:srgbClr val="404155"/>
                </a:solidFill>
                <a:latin typeface="Nobile" pitchFamily="34" charset="0"/>
                <a:ea typeface="Nobile" pitchFamily="34" charset="-122"/>
                <a:cs typeface="Nobile" pitchFamily="34" charset="-120"/>
              </a:rPr>
              <a:t>"trifecta" favorable</a:t>
            </a:r>
            <a:r>
              <a:rPr lang="en-US" sz="1100" dirty="0">
                <a:solidFill>
                  <a:srgbClr val="404155"/>
                </a:solidFill>
                <a:latin typeface="Nobile" pitchFamily="34" charset="0"/>
                <a:ea typeface="Nobile" pitchFamily="34" charset="-122"/>
                <a:cs typeface="Nobile" pitchFamily="34" charset="-120"/>
              </a:rPr>
              <a:t>: crecimiento alto, desempleo bajo e inflación contenida, con balance fiscal holgado y deuda mínima. Hoy el cuadro es de crecimiento mediocre, mercado laboral tensionado y alta informalidad, con mucho menos "colchón" para repartir.</a:t>
            </a:r>
            <a:endParaRPr lang="en-US" sz="1100" dirty="0"/>
          </a:p>
        </p:txBody>
      </p:sp>
      <p:sp>
        <p:nvSpPr>
          <p:cNvPr id="5" name="Shape 3"/>
          <p:cNvSpPr/>
          <p:nvPr/>
        </p:nvSpPr>
        <p:spPr>
          <a:xfrm>
            <a:off x="533932" y="1941111"/>
            <a:ext cx="7607533" cy="913135"/>
          </a:xfrm>
          <a:prstGeom prst="roundRect">
            <a:avLst>
              <a:gd name="adj" fmla="val 5706"/>
            </a:avLst>
          </a:prstGeom>
          <a:solidFill>
            <a:srgbClr val="D2D9F9"/>
          </a:solidFill>
          <a:ln/>
        </p:spPr>
        <p:txBody>
          <a:bodyPr/>
          <a:lstStyle/>
          <a:p>
            <a:endParaRPr lang="es-CL" sz="1100"/>
          </a:p>
        </p:txBody>
      </p:sp>
      <p:sp>
        <p:nvSpPr>
          <p:cNvPr id="6" name="Text 4"/>
          <p:cNvSpPr/>
          <p:nvPr/>
        </p:nvSpPr>
        <p:spPr>
          <a:xfrm>
            <a:off x="657905" y="2065085"/>
            <a:ext cx="2897479" cy="193849"/>
          </a:xfrm>
          <a:prstGeom prst="rect">
            <a:avLst/>
          </a:prstGeom>
          <a:noFill/>
          <a:ln/>
        </p:spPr>
        <p:txBody>
          <a:bodyPr wrap="none" lIns="0" tIns="0" rIns="0" bIns="0" rtlCol="0" anchor="t"/>
          <a:lstStyle/>
          <a:p>
            <a:pPr marL="0" indent="0" algn="l">
              <a:lnSpc>
                <a:spcPct val="104000"/>
              </a:lnSpc>
              <a:buNone/>
            </a:pPr>
            <a:r>
              <a:rPr lang="en-US" sz="1100" dirty="0">
                <a:latin typeface="Corben" pitchFamily="34" charset="0"/>
                <a:ea typeface="Corben" pitchFamily="34" charset="-122"/>
                <a:cs typeface="Corben" pitchFamily="34" charset="-120"/>
              </a:rPr>
              <a:t>2013</a:t>
            </a:r>
            <a:endParaRPr lang="en-US" sz="1100" dirty="0"/>
          </a:p>
        </p:txBody>
      </p:sp>
      <p:sp>
        <p:nvSpPr>
          <p:cNvPr id="7" name="Text 5"/>
          <p:cNvSpPr/>
          <p:nvPr/>
        </p:nvSpPr>
        <p:spPr>
          <a:xfrm>
            <a:off x="657906" y="2258934"/>
            <a:ext cx="7144203" cy="396925"/>
          </a:xfrm>
          <a:prstGeom prst="rect">
            <a:avLst/>
          </a:prstGeom>
          <a:noFill/>
          <a:ln/>
        </p:spPr>
        <p:txBody>
          <a:bodyPr wrap="square" lIns="0" tIns="0" rIns="0" bIns="0" rtlCol="0" anchor="t">
            <a:normAutofit/>
          </a:bodyPr>
          <a:lstStyle/>
          <a:p>
            <a:pPr marL="0" indent="0" algn="l">
              <a:lnSpc>
                <a:spcPct val="133000"/>
              </a:lnSpc>
              <a:buNone/>
            </a:pPr>
            <a:r>
              <a:rPr lang="en-US" sz="1100" dirty="0">
                <a:latin typeface="Nobile" pitchFamily="34" charset="0"/>
                <a:ea typeface="Nobile" pitchFamily="34" charset="-122"/>
                <a:cs typeface="Nobile" pitchFamily="34" charset="-120"/>
              </a:rPr>
              <a:t>Crecimiento ~4%, desempleo ~6%, deuda 12,8% del PIB, tasa corporativa 20%</a:t>
            </a:r>
            <a:endParaRPr lang="en-US" sz="1100" dirty="0"/>
          </a:p>
        </p:txBody>
      </p:sp>
      <p:sp>
        <p:nvSpPr>
          <p:cNvPr id="8" name="Shape 6"/>
          <p:cNvSpPr/>
          <p:nvPr/>
        </p:nvSpPr>
        <p:spPr>
          <a:xfrm>
            <a:off x="517783" y="3001434"/>
            <a:ext cx="7607533" cy="913135"/>
          </a:xfrm>
          <a:prstGeom prst="rect">
            <a:avLst/>
          </a:prstGeom>
          <a:solidFill>
            <a:srgbClr val="D2D9F9"/>
          </a:solidFill>
          <a:ln/>
        </p:spPr>
        <p:txBody>
          <a:bodyPr/>
          <a:lstStyle/>
          <a:p>
            <a:endParaRPr lang="es-CL" sz="1100"/>
          </a:p>
        </p:txBody>
      </p:sp>
      <p:sp>
        <p:nvSpPr>
          <p:cNvPr id="10" name="Text 8"/>
          <p:cNvSpPr/>
          <p:nvPr/>
        </p:nvSpPr>
        <p:spPr>
          <a:xfrm>
            <a:off x="641756" y="3125408"/>
            <a:ext cx="2897479" cy="193849"/>
          </a:xfrm>
          <a:prstGeom prst="rect">
            <a:avLst/>
          </a:prstGeom>
          <a:noFill/>
          <a:ln/>
        </p:spPr>
        <p:txBody>
          <a:bodyPr wrap="none" lIns="0" tIns="0" rIns="0" bIns="0" rtlCol="0" anchor="t"/>
          <a:lstStyle/>
          <a:p>
            <a:pPr marL="0" indent="0" algn="l">
              <a:lnSpc>
                <a:spcPct val="104000"/>
              </a:lnSpc>
              <a:buNone/>
            </a:pPr>
            <a:r>
              <a:rPr lang="en-US" sz="1100" dirty="0">
                <a:latin typeface="Corben" pitchFamily="34" charset="0"/>
                <a:ea typeface="Corben" pitchFamily="34" charset="-122"/>
                <a:cs typeface="Corben" pitchFamily="34" charset="-120"/>
              </a:rPr>
              <a:t>2025–2026</a:t>
            </a:r>
            <a:endParaRPr lang="en-US" sz="1100" dirty="0"/>
          </a:p>
        </p:txBody>
      </p:sp>
      <p:sp>
        <p:nvSpPr>
          <p:cNvPr id="11" name="Text 9"/>
          <p:cNvSpPr/>
          <p:nvPr/>
        </p:nvSpPr>
        <p:spPr>
          <a:xfrm>
            <a:off x="641757" y="3393671"/>
            <a:ext cx="7144203" cy="396925"/>
          </a:xfrm>
          <a:prstGeom prst="rect">
            <a:avLst/>
          </a:prstGeom>
          <a:noFill/>
          <a:ln/>
        </p:spPr>
        <p:txBody>
          <a:bodyPr wrap="square" lIns="0" tIns="0" rIns="0" bIns="0" rtlCol="0" anchor="t">
            <a:normAutofit/>
          </a:bodyPr>
          <a:lstStyle/>
          <a:p>
            <a:pPr marL="0" indent="0" algn="l">
              <a:lnSpc>
                <a:spcPct val="133000"/>
              </a:lnSpc>
              <a:buNone/>
            </a:pPr>
            <a:r>
              <a:rPr lang="en-US" sz="1100" dirty="0">
                <a:latin typeface="Nobile" pitchFamily="34" charset="0"/>
                <a:ea typeface="Nobile" pitchFamily="34" charset="-122"/>
                <a:cs typeface="Nobile" pitchFamily="34" charset="-120"/>
              </a:rPr>
              <a:t>Crecimiento ~2,6%, desempleo 8,3–8,6%, deuda más que duplicada, tasa corporativa ~27%</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573237" y="165386"/>
            <a:ext cx="3831208" cy="387548"/>
          </a:xfrm>
          <a:prstGeom prst="rect">
            <a:avLst/>
          </a:prstGeom>
          <a:noFill/>
          <a:ln/>
        </p:spPr>
        <p:txBody>
          <a:bodyPr wrap="none" lIns="0" tIns="0" rIns="0" bIns="0" rtlCol="0" anchor="t"/>
          <a:lstStyle/>
          <a:p>
            <a:pPr>
              <a:lnSpc>
                <a:spcPct val="104000"/>
              </a:lnSpc>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Crecimiento e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Inflación</a:t>
            </a:r>
            <a:endParaRPr lang="en-US" sz="2400" dirty="0">
              <a:solidFill>
                <a:srgbClr val="1B1B27"/>
              </a:solidFill>
              <a:latin typeface="Lato" panose="020F0502020204030203" pitchFamily="34" charset="0"/>
              <a:ea typeface="Lato" panose="020F0502020204030203" pitchFamily="34" charset="0"/>
              <a:cs typeface="Lato" panose="020F0502020204030203" pitchFamily="34" charset="0"/>
            </a:endParaRPr>
          </a:p>
        </p:txBody>
      </p:sp>
      <p:sp>
        <p:nvSpPr>
          <p:cNvPr id="4" name="Text 1"/>
          <p:cNvSpPr/>
          <p:nvPr/>
        </p:nvSpPr>
        <p:spPr>
          <a:xfrm>
            <a:off x="573237" y="889431"/>
            <a:ext cx="4722763" cy="1727225"/>
          </a:xfrm>
          <a:prstGeom prst="rect">
            <a:avLst/>
          </a:prstGeom>
          <a:noFill/>
          <a:ln/>
        </p:spPr>
        <p:txBody>
          <a:bodyPr wrap="square" lIns="0" tIns="0" rIns="0" bIns="0" rtlCol="0" anchor="t">
            <a:noAutofit/>
          </a:bodyPr>
          <a:lstStyle/>
          <a:p>
            <a:pPr marL="171450" indent="-171450" algn="l">
              <a:lnSpc>
                <a:spcPct val="133000"/>
              </a:lnSpc>
              <a:buFont typeface="Arial" panose="020B0604020202020204" pitchFamily="34" charset="0"/>
              <a:buChar char="•"/>
            </a:pPr>
            <a:r>
              <a:rPr lang="en-US" sz="1100" dirty="0">
                <a:latin typeface="Nobile" panose="020B0604020202020204" charset="0"/>
                <a:ea typeface="Nobile" pitchFamily="34" charset="-122"/>
                <a:cs typeface="Nobile" pitchFamily="34" charset="-120"/>
              </a:rPr>
              <a:t>En </a:t>
            </a:r>
            <a:r>
              <a:rPr lang="en-US" sz="1100" dirty="0" err="1">
                <a:latin typeface="Nobile" panose="020B0604020202020204" charset="0"/>
                <a:ea typeface="Nobile" pitchFamily="34" charset="-122"/>
                <a:cs typeface="Nobile" pitchFamily="34" charset="-120"/>
              </a:rPr>
              <a:t>el</a:t>
            </a:r>
            <a:r>
              <a:rPr lang="en-US" sz="1100" dirty="0">
                <a:latin typeface="Nobile" panose="020B0604020202020204" charset="0"/>
                <a:ea typeface="Nobile" pitchFamily="34" charset="-122"/>
                <a:cs typeface="Nobile" pitchFamily="34" charset="-120"/>
              </a:rPr>
              <a:t> </a:t>
            </a:r>
            <a:r>
              <a:rPr lang="en-US" sz="1100" dirty="0" err="1">
                <a:latin typeface="Nobile" panose="020B0604020202020204" charset="0"/>
                <a:ea typeface="Nobile" pitchFamily="34" charset="-122"/>
                <a:cs typeface="Nobile" pitchFamily="34" charset="-120"/>
              </a:rPr>
              <a:t>año</a:t>
            </a:r>
            <a:r>
              <a:rPr lang="en-US" sz="1100" dirty="0">
                <a:latin typeface="Nobile" panose="020B0604020202020204" charset="0"/>
                <a:ea typeface="Nobile" pitchFamily="34" charset="-122"/>
                <a:cs typeface="Nobile" pitchFamily="34" charset="-120"/>
              </a:rPr>
              <a:t> 2013, Chile crecía en torno al </a:t>
            </a:r>
            <a:r>
              <a:rPr lang="en-US" sz="1100" b="1" dirty="0">
                <a:latin typeface="Nobile" panose="020B0604020202020204" charset="0"/>
                <a:ea typeface="Nobile" pitchFamily="34" charset="-122"/>
                <a:cs typeface="Nobile" pitchFamily="34" charset="-120"/>
              </a:rPr>
              <a:t>3,3%–4% anual</a:t>
            </a:r>
            <a:r>
              <a:rPr lang="en-US" sz="1100" dirty="0">
                <a:latin typeface="Nobile" panose="020B0604020202020204" charset="0"/>
                <a:ea typeface="Nobile" pitchFamily="34" charset="-122"/>
                <a:cs typeface="Nobile" pitchFamily="34" charset="-120"/>
              </a:rPr>
              <a:t>, favorecido por precios de commodities y alta inversión, con inflación cerca de la meta del 2%–3% y expectativas bien </a:t>
            </a:r>
            <a:r>
              <a:rPr lang="en-US" sz="1100" dirty="0" err="1">
                <a:latin typeface="Nobile" panose="020B0604020202020204" charset="0"/>
                <a:ea typeface="Nobile" pitchFamily="34" charset="-122"/>
                <a:cs typeface="Nobile" pitchFamily="34" charset="-120"/>
              </a:rPr>
              <a:t>ancladas</a:t>
            </a:r>
            <a:r>
              <a:rPr lang="en-US" sz="1100" dirty="0">
                <a:latin typeface="Nobile" panose="020B0604020202020204" charset="0"/>
                <a:ea typeface="Nobile" pitchFamily="34" charset="-122"/>
                <a:cs typeface="Nobile" pitchFamily="34" charset="-120"/>
              </a:rPr>
              <a:t>.</a:t>
            </a:r>
          </a:p>
          <a:p>
            <a:pPr marL="171450" indent="-171450" algn="l">
              <a:lnSpc>
                <a:spcPct val="133000"/>
              </a:lnSpc>
              <a:buFont typeface="Arial" panose="020B0604020202020204" pitchFamily="34" charset="0"/>
              <a:buChar char="•"/>
            </a:pPr>
            <a:endParaRPr lang="en-US" sz="1100" dirty="0">
              <a:latin typeface="Nobile" panose="020B0604020202020204" charset="0"/>
            </a:endParaRPr>
          </a:p>
          <a:p>
            <a:pPr marL="171450" indent="-171450" algn="l">
              <a:lnSpc>
                <a:spcPct val="133000"/>
              </a:lnSpc>
              <a:buFont typeface="Arial" panose="020B0604020202020204" pitchFamily="34" charset="0"/>
              <a:buChar char="•"/>
            </a:pPr>
            <a:r>
              <a:rPr lang="en-US" sz="1100" dirty="0">
                <a:latin typeface="Nobile" panose="020B0604020202020204" charset="0"/>
                <a:ea typeface="Nobile" pitchFamily="34" charset="-122"/>
                <a:cs typeface="Nobile" pitchFamily="34" charset="-120"/>
              </a:rPr>
              <a:t>En </a:t>
            </a:r>
            <a:r>
              <a:rPr lang="en-US" sz="1100" dirty="0" err="1">
                <a:latin typeface="Nobile" panose="020B0604020202020204" charset="0"/>
                <a:ea typeface="Nobile" pitchFamily="34" charset="-122"/>
                <a:cs typeface="Nobile" pitchFamily="34" charset="-120"/>
              </a:rPr>
              <a:t>el</a:t>
            </a:r>
            <a:r>
              <a:rPr lang="en-US" sz="1100" dirty="0">
                <a:latin typeface="Nobile" panose="020B0604020202020204" charset="0"/>
                <a:ea typeface="Nobile" pitchFamily="34" charset="-122"/>
                <a:cs typeface="Nobile" pitchFamily="34" charset="-120"/>
              </a:rPr>
              <a:t> </a:t>
            </a:r>
            <a:r>
              <a:rPr lang="en-US" sz="1100" dirty="0" err="1">
                <a:latin typeface="Nobile" panose="020B0604020202020204" charset="0"/>
                <a:ea typeface="Nobile" pitchFamily="34" charset="-122"/>
                <a:cs typeface="Nobile" pitchFamily="34" charset="-120"/>
              </a:rPr>
              <a:t>año</a:t>
            </a:r>
            <a:r>
              <a:rPr lang="en-US" sz="1100" dirty="0">
                <a:latin typeface="Nobile" panose="020B0604020202020204" charset="0"/>
                <a:ea typeface="Nobile" pitchFamily="34" charset="-122"/>
                <a:cs typeface="Nobile" pitchFamily="34" charset="-120"/>
              </a:rPr>
              <a:t> 2025 el PIB </a:t>
            </a:r>
            <a:r>
              <a:rPr lang="en-US" sz="1100" dirty="0" err="1">
                <a:latin typeface="Nobile" panose="020B0604020202020204" charset="0"/>
                <a:ea typeface="Nobile" pitchFamily="34" charset="-122"/>
                <a:cs typeface="Nobile" pitchFamily="34" charset="-120"/>
              </a:rPr>
              <a:t>creció</a:t>
            </a:r>
            <a:r>
              <a:rPr lang="en-US" sz="1100" dirty="0">
                <a:latin typeface="Nobile" panose="020B0604020202020204" charset="0"/>
                <a:ea typeface="Nobile" pitchFamily="34" charset="-122"/>
                <a:cs typeface="Nobile" pitchFamily="34" charset="-120"/>
              </a:rPr>
              <a:t> </a:t>
            </a:r>
            <a:r>
              <a:rPr lang="en-US" sz="1100" dirty="0" err="1">
                <a:latin typeface="Nobile" panose="020B0604020202020204" charset="0"/>
                <a:ea typeface="Nobile" pitchFamily="34" charset="-122"/>
                <a:cs typeface="Nobile" pitchFamily="34" charset="-120"/>
              </a:rPr>
              <a:t>apenas</a:t>
            </a:r>
            <a:r>
              <a:rPr lang="en-US" sz="1100" dirty="0">
                <a:latin typeface="Nobile" panose="020B0604020202020204" charset="0"/>
                <a:ea typeface="Nobile" pitchFamily="34" charset="-122"/>
                <a:cs typeface="Nobile" pitchFamily="34" charset="-120"/>
              </a:rPr>
              <a:t> un </a:t>
            </a:r>
            <a:r>
              <a:rPr lang="en-US" sz="1100" b="1" dirty="0">
                <a:latin typeface="Nobile" panose="020B0604020202020204" charset="0"/>
                <a:ea typeface="Nobile" pitchFamily="34" charset="-122"/>
                <a:cs typeface="Nobile" pitchFamily="34" charset="-120"/>
              </a:rPr>
              <a:t>2,5%</a:t>
            </a:r>
            <a:r>
              <a:rPr lang="en-US" sz="1100" dirty="0">
                <a:latin typeface="Nobile" panose="020B0604020202020204" charset="0"/>
                <a:ea typeface="Nobile" pitchFamily="34" charset="-122"/>
                <a:cs typeface="Nobile" pitchFamily="34" charset="-120"/>
              </a:rPr>
              <a:t>, y las proyecciones de consenso para 2026 se sitúan en 2,4%–2,6%. </a:t>
            </a:r>
            <a:br>
              <a:rPr lang="en-US" sz="1100" dirty="0">
                <a:latin typeface="Nobile" panose="020B0604020202020204" charset="0"/>
                <a:ea typeface="Nobile" pitchFamily="34" charset="-122"/>
                <a:cs typeface="Nobile" pitchFamily="34" charset="-120"/>
              </a:rPr>
            </a:br>
            <a:endParaRPr lang="en-US" sz="1100" dirty="0">
              <a:latin typeface="Nobile" panose="020B0604020202020204" charset="0"/>
              <a:ea typeface="Nobile" pitchFamily="34" charset="-122"/>
              <a:cs typeface="Nobile" pitchFamily="34" charset="-120"/>
            </a:endParaRPr>
          </a:p>
          <a:p>
            <a:pPr marL="171450" indent="-171450" algn="l">
              <a:lnSpc>
                <a:spcPct val="133000"/>
              </a:lnSpc>
              <a:buFont typeface="Arial" panose="020B0604020202020204" pitchFamily="34" charset="0"/>
              <a:buChar char="•"/>
            </a:pPr>
            <a:r>
              <a:rPr lang="en-US" sz="1100" dirty="0">
                <a:latin typeface="Nobile" panose="020B0604020202020204" charset="0"/>
                <a:ea typeface="Nobile" pitchFamily="34" charset="-122"/>
                <a:cs typeface="Nobile" pitchFamily="34" charset="-120"/>
              </a:rPr>
              <a:t>El primer trimestre de 2026 muestra una caída interanual del </a:t>
            </a:r>
            <a:r>
              <a:rPr lang="en-US" sz="1100" b="1" dirty="0">
                <a:latin typeface="Nobile" panose="020B0604020202020204" charset="0"/>
                <a:ea typeface="Nobile" pitchFamily="34" charset="-122"/>
                <a:cs typeface="Nobile" pitchFamily="34" charset="-120"/>
              </a:rPr>
              <a:t>0,5%</a:t>
            </a:r>
            <a:r>
              <a:rPr lang="en-US" sz="1100" dirty="0">
                <a:latin typeface="Nobile" panose="020B0604020202020204" charset="0"/>
                <a:ea typeface="Nobile" pitchFamily="34" charset="-122"/>
                <a:cs typeface="Nobile" pitchFamily="34" charset="-120"/>
              </a:rPr>
              <a:t>, reforzando la imagen de bajo crecimiento. </a:t>
            </a:r>
          </a:p>
          <a:p>
            <a:pPr marL="171450" indent="-171450" algn="l">
              <a:lnSpc>
                <a:spcPct val="133000"/>
              </a:lnSpc>
              <a:buFont typeface="Arial" panose="020B0604020202020204" pitchFamily="34" charset="0"/>
              <a:buChar char="•"/>
            </a:pPr>
            <a:endParaRPr lang="en-US" sz="1100" dirty="0">
              <a:latin typeface="Nobile" panose="020B0604020202020204" charset="0"/>
              <a:ea typeface="Nobile" pitchFamily="34" charset="-122"/>
              <a:cs typeface="Nobile" pitchFamily="34" charset="-120"/>
            </a:endParaRPr>
          </a:p>
          <a:p>
            <a:pPr marL="171450" indent="-171450" algn="l">
              <a:lnSpc>
                <a:spcPct val="133000"/>
              </a:lnSpc>
              <a:buFont typeface="Arial" panose="020B0604020202020204" pitchFamily="34" charset="0"/>
              <a:buChar char="•"/>
            </a:pPr>
            <a:r>
              <a:rPr lang="en-US" sz="1100" dirty="0">
                <a:latin typeface="Nobile" panose="020B0604020202020204" charset="0"/>
                <a:ea typeface="Nobile" pitchFamily="34" charset="-122"/>
                <a:cs typeface="Nobile" pitchFamily="34" charset="-120"/>
              </a:rPr>
              <a:t>La inflación, tras el episodio de dos dígitos post-pandemia, volvió al rango 3%–4%, pero con un </a:t>
            </a:r>
            <a:r>
              <a:rPr lang="en-US" sz="1100" dirty="0" err="1">
                <a:latin typeface="Nobile" panose="020B0604020202020204" charset="0"/>
                <a:ea typeface="Nobile" pitchFamily="34" charset="-122"/>
                <a:cs typeface="Nobile" pitchFamily="34" charset="-120"/>
              </a:rPr>
              <a:t>costo</a:t>
            </a:r>
            <a:r>
              <a:rPr lang="en-US" sz="1100" dirty="0">
                <a:latin typeface="Nobile" panose="020B0604020202020204" charset="0"/>
                <a:ea typeface="Nobile" pitchFamily="34" charset="-122"/>
                <a:cs typeface="Nobile" pitchFamily="34" charset="-120"/>
              </a:rPr>
              <a:t> </a:t>
            </a:r>
            <a:r>
              <a:rPr lang="en-US" sz="1100" dirty="0" err="1">
                <a:latin typeface="Nobile" panose="020B0604020202020204" charset="0"/>
                <a:ea typeface="Nobile" pitchFamily="34" charset="-122"/>
                <a:cs typeface="Nobile" pitchFamily="34" charset="-120"/>
              </a:rPr>
              <a:t>en</a:t>
            </a:r>
            <a:r>
              <a:rPr lang="en-US" sz="1100" dirty="0">
                <a:latin typeface="Nobile" panose="020B0604020202020204" charset="0"/>
                <a:ea typeface="Nobile" pitchFamily="34" charset="-122"/>
                <a:cs typeface="Nobile" pitchFamily="34" charset="-120"/>
              </a:rPr>
              <a:t> </a:t>
            </a:r>
            <a:r>
              <a:rPr lang="en-US" sz="1100" dirty="0" err="1">
                <a:latin typeface="Nobile" panose="020B0604020202020204" charset="0"/>
                <a:ea typeface="Nobile" pitchFamily="34" charset="-122"/>
                <a:cs typeface="Nobile" pitchFamily="34" charset="-120"/>
              </a:rPr>
              <a:t>materia</a:t>
            </a:r>
            <a:r>
              <a:rPr lang="en-US" sz="1100" dirty="0">
                <a:latin typeface="Nobile" panose="020B0604020202020204" charset="0"/>
                <a:ea typeface="Nobile" pitchFamily="34" charset="-122"/>
                <a:cs typeface="Nobile" pitchFamily="34" charset="-120"/>
              </a:rPr>
              <a:t> de  actividad y crédito.</a:t>
            </a:r>
            <a:endParaRPr lang="en-US" sz="1100" dirty="0">
              <a:latin typeface="Nobile"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06764" y="158874"/>
            <a:ext cx="3898255" cy="272504"/>
          </a:xfrm>
          <a:prstGeom prst="rect">
            <a:avLst/>
          </a:prstGeom>
          <a:noFill/>
          <a:ln/>
        </p:spPr>
        <p:txBody>
          <a:bodyPr wrap="none" lIns="0" tIns="0" rIns="0" bIns="0" rtlCol="0" anchor="t"/>
          <a:lstStyle/>
          <a:p>
            <a:pPr>
              <a:lnSpc>
                <a:spcPct val="104000"/>
              </a:lnSpc>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Evolución del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Crecimiento</a:t>
            </a: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en</a:t>
            </a: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 Chile</a:t>
            </a:r>
          </a:p>
        </p:txBody>
      </p:sp>
      <p:pic>
        <p:nvPicPr>
          <p:cNvPr id="3" name="Image 0" descr="preencoded.png"/>
          <p:cNvPicPr>
            <a:picLocks noChangeAspect="1"/>
          </p:cNvPicPr>
          <p:nvPr/>
        </p:nvPicPr>
        <p:blipFill>
          <a:blip r:embed="rId3"/>
          <a:stretch>
            <a:fillRect/>
          </a:stretch>
        </p:blipFill>
        <p:spPr>
          <a:xfrm>
            <a:off x="1133029" y="690265"/>
            <a:ext cx="6877869" cy="3851597"/>
          </a:xfrm>
          <a:prstGeom prst="rect">
            <a:avLst/>
          </a:prstGeom>
        </p:spPr>
      </p:pic>
      <p:sp>
        <p:nvSpPr>
          <p:cNvPr id="4" name="Text 1"/>
          <p:cNvSpPr/>
          <p:nvPr/>
        </p:nvSpPr>
        <p:spPr>
          <a:xfrm>
            <a:off x="110169" y="4610844"/>
            <a:ext cx="7900729" cy="237530"/>
          </a:xfrm>
          <a:prstGeom prst="rect">
            <a:avLst/>
          </a:prstGeom>
          <a:noFill/>
          <a:ln/>
        </p:spPr>
        <p:txBody>
          <a:bodyPr wrap="square" lIns="0" tIns="0" rIns="0" bIns="0" rtlCol="0" anchor="t">
            <a:noAutofit/>
          </a:bodyPr>
          <a:lstStyle/>
          <a:p>
            <a:pPr marL="0" indent="0" algn="ctr">
              <a:lnSpc>
                <a:spcPct val="114000"/>
              </a:lnSpc>
              <a:buNone/>
            </a:pPr>
            <a:r>
              <a:rPr lang="en-US" sz="1100" dirty="0">
                <a:solidFill>
                  <a:srgbClr val="404155"/>
                </a:solidFill>
                <a:latin typeface="Nobile" pitchFamily="34" charset="0"/>
                <a:ea typeface="Nobile" pitchFamily="34" charset="-122"/>
                <a:cs typeface="Nobile" pitchFamily="34" charset="-120"/>
              </a:rPr>
              <a:t>El crecimiento tendencial de Chile se ha reducido significativamente desde 2013. Las proyecciones de consenso para 2026 no superan el 2,6%, muy por debajo del objetivo del 4% que plantea la megareforma.</a:t>
            </a:r>
            <a:endParaRPr lang="en-US"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8" name="Shape 1">
            <a:extLst>
              <a:ext uri="{FF2B5EF4-FFF2-40B4-BE49-F238E27FC236}">
                <a16:creationId xmlns:a16="http://schemas.microsoft.com/office/drawing/2014/main" id="{4D6DFE7B-A84B-DA18-6AA7-501FEBAEF531}"/>
              </a:ext>
            </a:extLst>
          </p:cNvPr>
          <p:cNvSpPr/>
          <p:nvPr/>
        </p:nvSpPr>
        <p:spPr>
          <a:xfrm>
            <a:off x="471592" y="2679209"/>
            <a:ext cx="8053626" cy="1347267"/>
          </a:xfrm>
          <a:prstGeom prst="roundRect">
            <a:avLst>
              <a:gd name="adj" fmla="val 6629"/>
            </a:avLst>
          </a:prstGeom>
          <a:solidFill>
            <a:schemeClr val="bg1">
              <a:lumMod val="85000"/>
              <a:alpha val="95000"/>
            </a:schemeClr>
          </a:solidFill>
          <a:ln/>
        </p:spPr>
        <p:txBody>
          <a:bodyPr/>
          <a:lstStyle/>
          <a:p>
            <a:endParaRPr lang="es-CL"/>
          </a:p>
        </p:txBody>
      </p:sp>
      <p:sp>
        <p:nvSpPr>
          <p:cNvPr id="2" name="Text 0"/>
          <p:cNvSpPr/>
          <p:nvPr/>
        </p:nvSpPr>
        <p:spPr>
          <a:xfrm>
            <a:off x="406822" y="355365"/>
            <a:ext cx="5100638" cy="387548"/>
          </a:xfrm>
          <a:prstGeom prst="rect">
            <a:avLst/>
          </a:prstGeom>
          <a:noFill/>
          <a:ln/>
        </p:spPr>
        <p:txBody>
          <a:bodyPr wrap="none" lIns="0" tIns="0" rIns="0" bIns="0" rtlCol="0" anchor="t"/>
          <a:lstStyle/>
          <a:p>
            <a:pPr>
              <a:lnSpc>
                <a:spcPct val="104000"/>
              </a:lnSpc>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Mercado Laboral e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Informalidad</a:t>
            </a:r>
            <a:endParaRPr lang="en-US" sz="2400" dirty="0">
              <a:solidFill>
                <a:srgbClr val="1B1B27"/>
              </a:solidFill>
              <a:latin typeface="Lato" panose="020F0502020204030203" pitchFamily="34" charset="0"/>
              <a:ea typeface="Lato" panose="020F0502020204030203" pitchFamily="34" charset="0"/>
              <a:cs typeface="Lato" panose="020F0502020204030203" pitchFamily="34" charset="0"/>
            </a:endParaRPr>
          </a:p>
        </p:txBody>
      </p:sp>
      <p:sp>
        <p:nvSpPr>
          <p:cNvPr id="3" name="Shape 1"/>
          <p:cNvSpPr/>
          <p:nvPr/>
        </p:nvSpPr>
        <p:spPr>
          <a:xfrm>
            <a:off x="451396" y="852245"/>
            <a:ext cx="8053626" cy="1347267"/>
          </a:xfrm>
          <a:prstGeom prst="roundRect">
            <a:avLst>
              <a:gd name="adj" fmla="val 6629"/>
            </a:avLst>
          </a:prstGeom>
          <a:solidFill>
            <a:srgbClr val="4967E9">
              <a:alpha val="95000"/>
            </a:srgbClr>
          </a:solidFill>
          <a:ln/>
        </p:spPr>
        <p:txBody>
          <a:bodyPr/>
          <a:lstStyle/>
          <a:p>
            <a:endParaRPr lang="es-CL"/>
          </a:p>
        </p:txBody>
      </p:sp>
      <p:sp>
        <p:nvSpPr>
          <p:cNvPr id="4" name="Text 2"/>
          <p:cNvSpPr/>
          <p:nvPr/>
        </p:nvSpPr>
        <p:spPr>
          <a:xfrm>
            <a:off x="575370" y="976219"/>
            <a:ext cx="3940786" cy="193849"/>
          </a:xfrm>
          <a:prstGeom prst="rect">
            <a:avLst/>
          </a:prstGeom>
          <a:noFill/>
          <a:ln/>
        </p:spPr>
        <p:txBody>
          <a:bodyPr wrap="none" lIns="0" tIns="0" rIns="0" bIns="0" rtlCol="0" anchor="t"/>
          <a:lstStyle/>
          <a:p>
            <a:pPr marL="0" indent="0" algn="l">
              <a:lnSpc>
                <a:spcPct val="104000"/>
              </a:lnSpc>
              <a:buNone/>
            </a:pPr>
            <a:r>
              <a:rPr lang="en-US" sz="1200" dirty="0">
                <a:solidFill>
                  <a:srgbClr val="FFFFFF"/>
                </a:solidFill>
                <a:latin typeface="Corben" pitchFamily="34" charset="0"/>
                <a:ea typeface="Corben" pitchFamily="34" charset="-122"/>
                <a:cs typeface="Corben" pitchFamily="34" charset="-120"/>
              </a:rPr>
              <a:t>2013</a:t>
            </a:r>
            <a:endParaRPr lang="en-US" sz="1200" dirty="0"/>
          </a:p>
        </p:txBody>
      </p:sp>
      <p:sp>
        <p:nvSpPr>
          <p:cNvPr id="5" name="Text 3"/>
          <p:cNvSpPr/>
          <p:nvPr/>
        </p:nvSpPr>
        <p:spPr>
          <a:xfrm>
            <a:off x="575369" y="1294042"/>
            <a:ext cx="7566963" cy="793849"/>
          </a:xfrm>
          <a:prstGeom prst="rect">
            <a:avLst/>
          </a:prstGeom>
          <a:noFill/>
          <a:ln/>
        </p:spPr>
        <p:txBody>
          <a:bodyPr wrap="square" lIns="0" tIns="0" rIns="0" bIns="0" rtlCol="0" anchor="t">
            <a:normAutofit/>
          </a:bodyPr>
          <a:lstStyle/>
          <a:p>
            <a:pPr marL="0" indent="0" algn="l">
              <a:lnSpc>
                <a:spcPct val="133000"/>
              </a:lnSpc>
              <a:buNone/>
            </a:pPr>
            <a:r>
              <a:rPr lang="en-US" sz="1100" dirty="0">
                <a:solidFill>
                  <a:schemeClr val="bg1"/>
                </a:solidFill>
                <a:latin typeface="Nobile" pitchFamily="34" charset="0"/>
                <a:ea typeface="Nobile" pitchFamily="34" charset="-122"/>
                <a:cs typeface="Nobile" pitchFamily="34" charset="-120"/>
              </a:rPr>
              <a:t>Tasa de desempleo en torno al </a:t>
            </a:r>
            <a:r>
              <a:rPr lang="en-US" sz="1100" b="1" dirty="0">
                <a:solidFill>
                  <a:schemeClr val="bg1"/>
                </a:solidFill>
                <a:latin typeface="Nobile" pitchFamily="34" charset="0"/>
                <a:ea typeface="Nobile" pitchFamily="34" charset="-122"/>
                <a:cs typeface="Nobile" pitchFamily="34" charset="-120"/>
              </a:rPr>
              <a:t>6%</a:t>
            </a:r>
            <a:r>
              <a:rPr lang="en-US" sz="1100" dirty="0">
                <a:solidFill>
                  <a:schemeClr val="bg1"/>
                </a:solidFill>
                <a:latin typeface="Nobile" pitchFamily="34" charset="0"/>
                <a:ea typeface="Nobile" pitchFamily="34" charset="-122"/>
                <a:cs typeface="Nobile" pitchFamily="34" charset="-120"/>
              </a:rPr>
              <a:t>, con creación de empleo asalariado formal relativamente robusta. Informalidad sensiblemente menor al nivel actual, claramente por debajo del 25%.</a:t>
            </a:r>
            <a:endParaRPr lang="en-US" sz="1100" dirty="0">
              <a:solidFill>
                <a:schemeClr val="bg1"/>
              </a:solidFill>
            </a:endParaRPr>
          </a:p>
        </p:txBody>
      </p:sp>
      <p:sp>
        <p:nvSpPr>
          <p:cNvPr id="6" name="Text 4"/>
          <p:cNvSpPr/>
          <p:nvPr/>
        </p:nvSpPr>
        <p:spPr>
          <a:xfrm>
            <a:off x="739940" y="2793590"/>
            <a:ext cx="2007766" cy="193849"/>
          </a:xfrm>
          <a:prstGeom prst="rect">
            <a:avLst/>
          </a:prstGeom>
          <a:noFill/>
          <a:ln/>
        </p:spPr>
        <p:txBody>
          <a:bodyPr wrap="none" lIns="0" tIns="0" rIns="0" bIns="0" rtlCol="0" anchor="t"/>
          <a:lstStyle/>
          <a:p>
            <a:pPr marL="0" indent="0" algn="l">
              <a:lnSpc>
                <a:spcPct val="104000"/>
              </a:lnSpc>
              <a:buNone/>
            </a:pPr>
            <a:r>
              <a:rPr lang="en-US" sz="1200" dirty="0">
                <a:latin typeface="Corben" pitchFamily="34" charset="0"/>
                <a:ea typeface="Corben" pitchFamily="34" charset="-122"/>
                <a:cs typeface="Corben" pitchFamily="34" charset="-120"/>
              </a:rPr>
              <a:t>2025–2026</a:t>
            </a:r>
            <a:endParaRPr lang="en-US" sz="1200" dirty="0"/>
          </a:p>
        </p:txBody>
      </p:sp>
      <p:sp>
        <p:nvSpPr>
          <p:cNvPr id="7" name="Text 5"/>
          <p:cNvSpPr/>
          <p:nvPr/>
        </p:nvSpPr>
        <p:spPr>
          <a:xfrm>
            <a:off x="739940" y="3111413"/>
            <a:ext cx="7402392" cy="793849"/>
          </a:xfrm>
          <a:prstGeom prst="rect">
            <a:avLst/>
          </a:prstGeom>
          <a:noFill/>
          <a:ln/>
        </p:spPr>
        <p:txBody>
          <a:bodyPr wrap="square" lIns="0" tIns="0" rIns="0" bIns="0" rtlCol="0" anchor="t">
            <a:normAutofit/>
          </a:bodyPr>
          <a:lstStyle/>
          <a:p>
            <a:pPr marL="0" indent="0" algn="l">
              <a:lnSpc>
                <a:spcPct val="133000"/>
              </a:lnSpc>
              <a:buNone/>
            </a:pPr>
            <a:r>
              <a:rPr lang="en-US" sz="1100" dirty="0">
                <a:latin typeface="Nobile" pitchFamily="34" charset="0"/>
                <a:ea typeface="Nobile" pitchFamily="34" charset="-122"/>
                <a:cs typeface="Nobile" pitchFamily="34" charset="-120"/>
              </a:rPr>
              <a:t>Desempleo entre </a:t>
            </a:r>
            <a:r>
              <a:rPr lang="en-US" sz="1100" b="1" dirty="0">
                <a:latin typeface="Nobile" pitchFamily="34" charset="0"/>
                <a:ea typeface="Nobile" pitchFamily="34" charset="-122"/>
                <a:cs typeface="Nobile" pitchFamily="34" charset="-120"/>
              </a:rPr>
              <a:t>8,3% y 8,6%</a:t>
            </a:r>
            <a:r>
              <a:rPr lang="en-US" sz="1100" dirty="0">
                <a:latin typeface="Nobile" pitchFamily="34" charset="0"/>
                <a:ea typeface="Nobile" pitchFamily="34" charset="-122"/>
                <a:cs typeface="Nobile" pitchFamily="34" charset="-120"/>
              </a:rPr>
              <a:t> según el INE. Informalidad bordea el </a:t>
            </a:r>
            <a:r>
              <a:rPr lang="en-US" sz="1100" b="1" dirty="0">
                <a:latin typeface="Nobile" pitchFamily="34" charset="0"/>
                <a:ea typeface="Nobile" pitchFamily="34" charset="-122"/>
                <a:cs typeface="Nobile" pitchFamily="34" charset="-120"/>
              </a:rPr>
              <a:t>26% de los ocupados</a:t>
            </a:r>
            <a:r>
              <a:rPr lang="en-US" sz="1100" dirty="0">
                <a:latin typeface="Nobile" pitchFamily="34" charset="0"/>
                <a:ea typeface="Nobile" pitchFamily="34" charset="-122"/>
                <a:cs typeface="Nobile" pitchFamily="34" charset="-120"/>
              </a:rPr>
              <a:t>. El mercado absorbe el ajuste vía empleos precarios y sin protección social, con aumento del trabajo por cuenta propia.</a:t>
            </a:r>
            <a:endParaRPr lang="en-US" sz="1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895451" y="168547"/>
            <a:ext cx="4722763" cy="775097"/>
          </a:xfrm>
          <a:prstGeom prst="rect">
            <a:avLst/>
          </a:prstGeom>
          <a:noFill/>
          <a:ln/>
        </p:spPr>
        <p:txBody>
          <a:bodyPr wrap="square" lIns="0" tIns="0" rIns="0" bIns="0" rtlCol="0" anchor="t">
            <a:normAutofit/>
          </a:bodyPr>
          <a:lstStyle/>
          <a:p>
            <a:pPr algn="ctr">
              <a:lnSpc>
                <a:spcPct val="104000"/>
              </a:lnSpc>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Indicadores Clave del Mercado Laboral</a:t>
            </a:r>
          </a:p>
        </p:txBody>
      </p:sp>
      <p:sp>
        <p:nvSpPr>
          <p:cNvPr id="4" name="Text 1"/>
          <p:cNvSpPr/>
          <p:nvPr/>
        </p:nvSpPr>
        <p:spPr>
          <a:xfrm>
            <a:off x="3925119" y="1698724"/>
            <a:ext cx="2283842" cy="409352"/>
          </a:xfrm>
          <a:prstGeom prst="rect">
            <a:avLst/>
          </a:prstGeom>
          <a:noFill/>
          <a:ln/>
        </p:spPr>
        <p:txBody>
          <a:bodyPr wrap="none" lIns="0" tIns="0" rIns="0" bIns="0" rtlCol="0" anchor="t"/>
          <a:lstStyle/>
          <a:p>
            <a:pPr marL="0" indent="0" algn="ctr">
              <a:lnSpc>
                <a:spcPct val="83000"/>
              </a:lnSpc>
              <a:buNone/>
            </a:pPr>
            <a:r>
              <a:rPr lang="en-US" sz="3200" dirty="0">
                <a:solidFill>
                  <a:srgbClr val="404155"/>
                </a:solidFill>
                <a:latin typeface="Corben" pitchFamily="34" charset="0"/>
                <a:ea typeface="Corben" pitchFamily="34" charset="-122"/>
                <a:cs typeface="Corben" pitchFamily="34" charset="-120"/>
              </a:rPr>
              <a:t>6%</a:t>
            </a:r>
            <a:endParaRPr lang="en-US" sz="3200" dirty="0"/>
          </a:p>
        </p:txBody>
      </p:sp>
      <p:sp>
        <p:nvSpPr>
          <p:cNvPr id="5" name="Text 2"/>
          <p:cNvSpPr/>
          <p:nvPr/>
        </p:nvSpPr>
        <p:spPr>
          <a:xfrm>
            <a:off x="4291757" y="2263080"/>
            <a:ext cx="1550566" cy="193849"/>
          </a:xfrm>
          <a:prstGeom prst="rect">
            <a:avLst/>
          </a:prstGeom>
          <a:noFill/>
          <a:ln/>
        </p:spPr>
        <p:txBody>
          <a:bodyPr wrap="none" lIns="0" tIns="0" rIns="0" bIns="0" rtlCol="0" anchor="t"/>
          <a:lstStyle/>
          <a:p>
            <a:pPr marL="0" indent="0" algn="ctr">
              <a:lnSpc>
                <a:spcPct val="104000"/>
              </a:lnSpc>
              <a:buNone/>
            </a:pPr>
            <a:r>
              <a:rPr lang="en-US" sz="1200" dirty="0">
                <a:latin typeface="Nobile" panose="020B0604020202020204" charset="0"/>
                <a:ea typeface="Corben" pitchFamily="34" charset="-122"/>
                <a:cs typeface="Corben" pitchFamily="34" charset="-120"/>
              </a:rPr>
              <a:t>Desempleo 2013</a:t>
            </a:r>
            <a:endParaRPr lang="en-US" sz="1200" dirty="0">
              <a:latin typeface="Nobile" panose="020B0604020202020204" charset="0"/>
            </a:endParaRPr>
          </a:p>
        </p:txBody>
      </p:sp>
      <p:sp>
        <p:nvSpPr>
          <p:cNvPr id="6" name="Text 3"/>
          <p:cNvSpPr/>
          <p:nvPr/>
        </p:nvSpPr>
        <p:spPr>
          <a:xfrm>
            <a:off x="3925119" y="2531343"/>
            <a:ext cx="2283842" cy="396925"/>
          </a:xfrm>
          <a:prstGeom prst="rect">
            <a:avLst/>
          </a:prstGeom>
          <a:noFill/>
          <a:ln/>
        </p:spPr>
        <p:txBody>
          <a:bodyPr wrap="square" lIns="0" tIns="0" rIns="0" bIns="0" rtlCol="0" anchor="t">
            <a:noAutofit/>
          </a:bodyPr>
          <a:lstStyle/>
          <a:p>
            <a:pPr marL="0" indent="0" algn="ctr">
              <a:lnSpc>
                <a:spcPct val="133000"/>
              </a:lnSpc>
              <a:buNone/>
            </a:pPr>
            <a:r>
              <a:rPr lang="en-US" sz="1100" dirty="0">
                <a:solidFill>
                  <a:srgbClr val="404155"/>
                </a:solidFill>
                <a:latin typeface="Nobile" pitchFamily="34" charset="0"/>
                <a:ea typeface="Nobile" pitchFamily="34" charset="-122"/>
                <a:cs typeface="Nobile" pitchFamily="34" charset="-120"/>
              </a:rPr>
              <a:t>Contexto de empleo formal robusto e informalidad contenida</a:t>
            </a:r>
            <a:endParaRPr lang="en-US" sz="1100" dirty="0"/>
          </a:p>
        </p:txBody>
      </p:sp>
      <p:sp>
        <p:nvSpPr>
          <p:cNvPr id="7" name="Text 4"/>
          <p:cNvSpPr/>
          <p:nvPr/>
        </p:nvSpPr>
        <p:spPr>
          <a:xfrm>
            <a:off x="6363965" y="1698724"/>
            <a:ext cx="2283916" cy="409352"/>
          </a:xfrm>
          <a:prstGeom prst="rect">
            <a:avLst/>
          </a:prstGeom>
          <a:noFill/>
          <a:ln/>
        </p:spPr>
        <p:txBody>
          <a:bodyPr wrap="none" lIns="0" tIns="0" rIns="0" bIns="0" rtlCol="0" anchor="t"/>
          <a:lstStyle/>
          <a:p>
            <a:pPr marL="0" indent="0" algn="ctr">
              <a:lnSpc>
                <a:spcPct val="83000"/>
              </a:lnSpc>
              <a:buNone/>
            </a:pPr>
            <a:r>
              <a:rPr lang="en-US" sz="3200" dirty="0">
                <a:solidFill>
                  <a:srgbClr val="404155"/>
                </a:solidFill>
                <a:latin typeface="Corben" pitchFamily="34" charset="0"/>
                <a:ea typeface="Corben" pitchFamily="34" charset="-122"/>
                <a:cs typeface="Corben" pitchFamily="34" charset="-120"/>
              </a:rPr>
              <a:t>8,5%</a:t>
            </a:r>
            <a:endParaRPr lang="en-US" sz="3200" dirty="0"/>
          </a:p>
        </p:txBody>
      </p:sp>
      <p:sp>
        <p:nvSpPr>
          <p:cNvPr id="8" name="Text 5"/>
          <p:cNvSpPr/>
          <p:nvPr/>
        </p:nvSpPr>
        <p:spPr>
          <a:xfrm>
            <a:off x="6730603" y="2263080"/>
            <a:ext cx="1550566" cy="193849"/>
          </a:xfrm>
          <a:prstGeom prst="rect">
            <a:avLst/>
          </a:prstGeom>
          <a:noFill/>
          <a:ln/>
        </p:spPr>
        <p:txBody>
          <a:bodyPr wrap="none" lIns="0" tIns="0" rIns="0" bIns="0" rtlCol="0" anchor="t"/>
          <a:lstStyle/>
          <a:p>
            <a:pPr marL="0" indent="0" algn="ctr">
              <a:lnSpc>
                <a:spcPct val="104000"/>
              </a:lnSpc>
              <a:buNone/>
            </a:pPr>
            <a:r>
              <a:rPr lang="en-US" sz="1200" dirty="0">
                <a:latin typeface="Nobile" panose="020B0604020202020204" charset="0"/>
                <a:ea typeface="Corben" pitchFamily="34" charset="-122"/>
                <a:cs typeface="Corben" pitchFamily="34" charset="-120"/>
              </a:rPr>
              <a:t>Desempleo 2026</a:t>
            </a:r>
            <a:endParaRPr lang="en-US" sz="1200" dirty="0">
              <a:latin typeface="Nobile" panose="020B0604020202020204" charset="0"/>
            </a:endParaRPr>
          </a:p>
        </p:txBody>
      </p:sp>
      <p:sp>
        <p:nvSpPr>
          <p:cNvPr id="9" name="Text 6"/>
          <p:cNvSpPr/>
          <p:nvPr/>
        </p:nvSpPr>
        <p:spPr>
          <a:xfrm>
            <a:off x="6363965" y="2531343"/>
            <a:ext cx="2283916" cy="396925"/>
          </a:xfrm>
          <a:prstGeom prst="rect">
            <a:avLst/>
          </a:prstGeom>
          <a:noFill/>
          <a:ln/>
        </p:spPr>
        <p:txBody>
          <a:bodyPr wrap="square" lIns="0" tIns="0" rIns="0" bIns="0" rtlCol="0" anchor="t">
            <a:noAutofit/>
          </a:bodyPr>
          <a:lstStyle/>
          <a:p>
            <a:pPr marL="0" indent="0" algn="ctr">
              <a:lnSpc>
                <a:spcPct val="133000"/>
              </a:lnSpc>
              <a:buNone/>
            </a:pPr>
            <a:r>
              <a:rPr lang="en-US" sz="1100" dirty="0">
                <a:solidFill>
                  <a:srgbClr val="404155"/>
                </a:solidFill>
                <a:latin typeface="Nobile" pitchFamily="34" charset="0"/>
                <a:ea typeface="Nobile" pitchFamily="34" charset="-122"/>
                <a:cs typeface="Nobile" pitchFamily="34" charset="-120"/>
              </a:rPr>
              <a:t>Combinación de desaceleración formal y aumento del trabajo informal</a:t>
            </a:r>
            <a:endParaRPr lang="en-US" sz="1100" dirty="0"/>
          </a:p>
        </p:txBody>
      </p:sp>
      <p:sp>
        <p:nvSpPr>
          <p:cNvPr id="10" name="Text 7"/>
          <p:cNvSpPr/>
          <p:nvPr/>
        </p:nvSpPr>
        <p:spPr>
          <a:xfrm>
            <a:off x="5144542" y="3238277"/>
            <a:ext cx="2283842" cy="409352"/>
          </a:xfrm>
          <a:prstGeom prst="rect">
            <a:avLst/>
          </a:prstGeom>
          <a:noFill/>
          <a:ln/>
        </p:spPr>
        <p:txBody>
          <a:bodyPr wrap="none" lIns="0" tIns="0" rIns="0" bIns="0" rtlCol="0" anchor="t"/>
          <a:lstStyle/>
          <a:p>
            <a:pPr marL="0" indent="0" algn="ctr">
              <a:lnSpc>
                <a:spcPct val="83000"/>
              </a:lnSpc>
              <a:buNone/>
            </a:pPr>
            <a:r>
              <a:rPr lang="en-US" sz="3200" dirty="0">
                <a:solidFill>
                  <a:srgbClr val="404155"/>
                </a:solidFill>
                <a:latin typeface="Corben" pitchFamily="34" charset="0"/>
                <a:ea typeface="Corben" pitchFamily="34" charset="-122"/>
                <a:cs typeface="Corben" pitchFamily="34" charset="-120"/>
              </a:rPr>
              <a:t>26%</a:t>
            </a:r>
            <a:endParaRPr lang="en-US" sz="3200" dirty="0"/>
          </a:p>
        </p:txBody>
      </p:sp>
      <p:sp>
        <p:nvSpPr>
          <p:cNvPr id="11" name="Text 8"/>
          <p:cNvSpPr/>
          <p:nvPr/>
        </p:nvSpPr>
        <p:spPr>
          <a:xfrm>
            <a:off x="5511180" y="3802633"/>
            <a:ext cx="1550566" cy="193849"/>
          </a:xfrm>
          <a:prstGeom prst="rect">
            <a:avLst/>
          </a:prstGeom>
          <a:noFill/>
          <a:ln/>
        </p:spPr>
        <p:txBody>
          <a:bodyPr wrap="none" lIns="0" tIns="0" rIns="0" bIns="0" rtlCol="0" anchor="t"/>
          <a:lstStyle/>
          <a:p>
            <a:pPr marL="0" indent="0" algn="ctr">
              <a:lnSpc>
                <a:spcPct val="104000"/>
              </a:lnSpc>
              <a:buNone/>
            </a:pPr>
            <a:r>
              <a:rPr lang="en-US" sz="1200" dirty="0">
                <a:latin typeface="Nobile" panose="020B0604020202020204" charset="0"/>
                <a:ea typeface="Corben" pitchFamily="34" charset="-122"/>
                <a:cs typeface="Corben" pitchFamily="34" charset="-120"/>
              </a:rPr>
              <a:t>Informalidad</a:t>
            </a:r>
            <a:endParaRPr lang="en-US" sz="1200" dirty="0">
              <a:latin typeface="Nobile" panose="020B0604020202020204" charset="0"/>
            </a:endParaRPr>
          </a:p>
        </p:txBody>
      </p:sp>
      <p:sp>
        <p:nvSpPr>
          <p:cNvPr id="12" name="Text 9"/>
          <p:cNvSpPr/>
          <p:nvPr/>
        </p:nvSpPr>
        <p:spPr>
          <a:xfrm>
            <a:off x="5144542" y="4070896"/>
            <a:ext cx="2283842" cy="396925"/>
          </a:xfrm>
          <a:prstGeom prst="rect">
            <a:avLst/>
          </a:prstGeom>
          <a:noFill/>
          <a:ln/>
        </p:spPr>
        <p:txBody>
          <a:bodyPr wrap="square" lIns="0" tIns="0" rIns="0" bIns="0" rtlCol="0" anchor="t">
            <a:noAutofit/>
          </a:bodyPr>
          <a:lstStyle/>
          <a:p>
            <a:pPr marL="0" indent="0" algn="ctr">
              <a:lnSpc>
                <a:spcPct val="133000"/>
              </a:lnSpc>
              <a:buNone/>
            </a:pPr>
            <a:r>
              <a:rPr lang="en-US" sz="1100" dirty="0">
                <a:solidFill>
                  <a:srgbClr val="404155"/>
                </a:solidFill>
                <a:latin typeface="Nobile" pitchFamily="34" charset="0"/>
                <a:ea typeface="Nobile" pitchFamily="34" charset="-122"/>
                <a:cs typeface="Nobile" pitchFamily="34" charset="-120"/>
              </a:rPr>
              <a:t>Porcentaje de ocupados en situación informal según INE y CEPAL</a:t>
            </a:r>
            <a:endParaRPr lang="en-US"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21545" y="310108"/>
            <a:ext cx="6878910" cy="387548"/>
          </a:xfrm>
          <a:prstGeom prst="rect">
            <a:avLst/>
          </a:prstGeom>
          <a:noFill/>
          <a:ln/>
        </p:spPr>
        <p:txBody>
          <a:bodyPr wrap="none" lIns="0" tIns="0" rIns="0" bIns="0" rtlCol="0" anchor="t"/>
          <a:lstStyle/>
          <a:p>
            <a:pPr indent="0" algn="ctr">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Impuesto Corporativo, Recaudación y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Deuda</a:t>
            </a:r>
            <a:endParaRPr lang="en-US" sz="2400" dirty="0">
              <a:solidFill>
                <a:srgbClr val="1B1B27"/>
              </a:solidFill>
              <a:latin typeface="Lato" panose="020F0502020204030203" pitchFamily="34" charset="0"/>
              <a:ea typeface="Lato" panose="020F0502020204030203" pitchFamily="34" charset="0"/>
              <a:cs typeface="Lato" panose="020F0502020204030203" pitchFamily="34" charset="0"/>
            </a:endParaRPr>
          </a:p>
        </p:txBody>
      </p:sp>
      <p:sp>
        <p:nvSpPr>
          <p:cNvPr id="3" name="Text 1"/>
          <p:cNvSpPr/>
          <p:nvPr/>
        </p:nvSpPr>
        <p:spPr>
          <a:xfrm>
            <a:off x="481831" y="957336"/>
            <a:ext cx="8151763" cy="1477391"/>
          </a:xfrm>
          <a:prstGeom prst="rect">
            <a:avLst/>
          </a:prstGeom>
          <a:noFill/>
          <a:ln/>
        </p:spPr>
        <p:txBody>
          <a:bodyPr wrap="square" lIns="0" tIns="0" rIns="0" bIns="0" rtlCol="0" anchor="t">
            <a:normAutofit/>
          </a:bodyPr>
          <a:lstStyle/>
          <a:p>
            <a:pPr marL="171450" indent="-171450" algn="l">
              <a:lnSpc>
                <a:spcPct val="133000"/>
              </a:lnSpc>
              <a:buFont typeface="Arial" panose="020B0604020202020204" pitchFamily="34" charset="0"/>
              <a:buChar char="•"/>
            </a:pPr>
            <a:r>
              <a:rPr lang="en-US" sz="1100" dirty="0">
                <a:solidFill>
                  <a:srgbClr val="404155"/>
                </a:solidFill>
                <a:latin typeface="Nobile" panose="020B0604020202020204" charset="0"/>
                <a:ea typeface="Nobile" pitchFamily="34" charset="-122"/>
                <a:cs typeface="Nobile" pitchFamily="34" charset="-120"/>
              </a:rPr>
              <a:t>En </a:t>
            </a:r>
            <a:r>
              <a:rPr lang="en-US" sz="1100" dirty="0" err="1">
                <a:solidFill>
                  <a:srgbClr val="404155"/>
                </a:solidFill>
                <a:latin typeface="Nobile" panose="020B0604020202020204" charset="0"/>
                <a:ea typeface="Nobile" pitchFamily="34" charset="-122"/>
                <a:cs typeface="Nobile" pitchFamily="34" charset="-120"/>
              </a:rPr>
              <a:t>el</a:t>
            </a:r>
            <a:r>
              <a:rPr lang="en-US" sz="1100" dirty="0">
                <a:solidFill>
                  <a:srgbClr val="404155"/>
                </a:solidFill>
                <a:latin typeface="Nobile" panose="020B0604020202020204" charset="0"/>
                <a:ea typeface="Nobile" pitchFamily="34" charset="-122"/>
                <a:cs typeface="Nobile" pitchFamily="34" charset="-120"/>
              </a:rPr>
              <a:t> </a:t>
            </a:r>
            <a:r>
              <a:rPr lang="en-US" sz="1100" dirty="0" err="1">
                <a:solidFill>
                  <a:srgbClr val="404155"/>
                </a:solidFill>
                <a:latin typeface="Nobile" panose="020B0604020202020204" charset="0"/>
                <a:ea typeface="Nobile" pitchFamily="34" charset="-122"/>
                <a:cs typeface="Nobile" pitchFamily="34" charset="-120"/>
              </a:rPr>
              <a:t>año</a:t>
            </a:r>
            <a:r>
              <a:rPr lang="en-US" sz="1100" dirty="0">
                <a:solidFill>
                  <a:srgbClr val="404155"/>
                </a:solidFill>
                <a:latin typeface="Nobile" panose="020B0604020202020204" charset="0"/>
                <a:ea typeface="Nobile" pitchFamily="34" charset="-122"/>
                <a:cs typeface="Nobile" pitchFamily="34" charset="-120"/>
              </a:rPr>
              <a:t> 2013 la tasa corporativa era del </a:t>
            </a:r>
            <a:r>
              <a:rPr lang="en-US" sz="1100" b="1" dirty="0">
                <a:solidFill>
                  <a:srgbClr val="404155"/>
                </a:solidFill>
                <a:latin typeface="Nobile" panose="020B0604020202020204" charset="0"/>
                <a:ea typeface="Nobile" pitchFamily="34" charset="-122"/>
                <a:cs typeface="Nobile" pitchFamily="34" charset="-120"/>
              </a:rPr>
              <a:t>20%</a:t>
            </a:r>
            <a:r>
              <a:rPr lang="en-US" sz="1100" dirty="0">
                <a:solidFill>
                  <a:srgbClr val="404155"/>
                </a:solidFill>
                <a:latin typeface="Nobile" panose="020B0604020202020204" charset="0"/>
                <a:ea typeface="Nobile" pitchFamily="34" charset="-122"/>
                <a:cs typeface="Nobile" pitchFamily="34" charset="-120"/>
              </a:rPr>
              <a:t>, con una presión tributaria de ~20%–21% del PIB y la </a:t>
            </a:r>
            <a:r>
              <a:rPr lang="en-US" sz="1100" dirty="0" err="1">
                <a:solidFill>
                  <a:srgbClr val="404155"/>
                </a:solidFill>
                <a:latin typeface="Nobile" panose="020B0604020202020204" charset="0"/>
                <a:ea typeface="Nobile" pitchFamily="34" charset="-122"/>
                <a:cs typeface="Nobile" pitchFamily="34" charset="-120"/>
              </a:rPr>
              <a:t>deuda</a:t>
            </a:r>
            <a:r>
              <a:rPr lang="en-US" sz="1100" dirty="0">
                <a:solidFill>
                  <a:srgbClr val="404155"/>
                </a:solidFill>
                <a:latin typeface="Nobile" panose="020B0604020202020204" charset="0"/>
                <a:ea typeface="Nobile" pitchFamily="34" charset="-122"/>
                <a:cs typeface="Nobile" pitchFamily="34" charset="-120"/>
              </a:rPr>
              <a:t> del gobierno central de apenas el </a:t>
            </a:r>
            <a:r>
              <a:rPr lang="en-US" sz="1100" b="1" dirty="0">
                <a:solidFill>
                  <a:srgbClr val="404155"/>
                </a:solidFill>
                <a:latin typeface="Nobile" panose="020B0604020202020204" charset="0"/>
                <a:ea typeface="Nobile" pitchFamily="34" charset="-122"/>
                <a:cs typeface="Nobile" pitchFamily="34" charset="-120"/>
              </a:rPr>
              <a:t>12,8% del PIB</a:t>
            </a:r>
            <a:r>
              <a:rPr lang="en-US" sz="1100" dirty="0">
                <a:solidFill>
                  <a:srgbClr val="404155"/>
                </a:solidFill>
                <a:latin typeface="Nobile" panose="020B0604020202020204" charset="0"/>
                <a:ea typeface="Nobile" pitchFamily="34" charset="-122"/>
                <a:cs typeface="Nobile" pitchFamily="34" charset="-120"/>
              </a:rPr>
              <a:t>.</a:t>
            </a:r>
            <a:endParaRPr lang="en-US" sz="1100" dirty="0">
              <a:latin typeface="Nobile" panose="020B0604020202020204" charset="0"/>
            </a:endParaRPr>
          </a:p>
          <a:p>
            <a:pPr marL="171450" indent="-171450" algn="l">
              <a:lnSpc>
                <a:spcPct val="133000"/>
              </a:lnSpc>
              <a:buFont typeface="Arial" panose="020B0604020202020204" pitchFamily="34" charset="0"/>
              <a:buChar char="•"/>
            </a:pPr>
            <a:endParaRPr lang="en-US" sz="1100" dirty="0">
              <a:solidFill>
                <a:srgbClr val="404155"/>
              </a:solidFill>
              <a:latin typeface="Nobile" panose="020B0604020202020204" charset="0"/>
              <a:ea typeface="Nobile" pitchFamily="34" charset="-122"/>
              <a:cs typeface="Nobile" pitchFamily="34" charset="-120"/>
            </a:endParaRPr>
          </a:p>
          <a:p>
            <a:pPr marL="171450" indent="-171450" algn="l">
              <a:lnSpc>
                <a:spcPct val="133000"/>
              </a:lnSpc>
              <a:buFont typeface="Arial" panose="020B0604020202020204" pitchFamily="34" charset="0"/>
              <a:buChar char="•"/>
            </a:pPr>
            <a:r>
              <a:rPr lang="en-US" sz="1100" dirty="0">
                <a:solidFill>
                  <a:srgbClr val="404155"/>
                </a:solidFill>
                <a:latin typeface="Nobile" panose="020B0604020202020204" charset="0"/>
                <a:ea typeface="Nobile" pitchFamily="34" charset="-122"/>
                <a:cs typeface="Nobile" pitchFamily="34" charset="-120"/>
              </a:rPr>
              <a:t>Hoy, luego de varias rondas de reformas, la tasa corporativa efectiva se ubica en torno al </a:t>
            </a:r>
            <a:r>
              <a:rPr lang="en-US" sz="1100" b="1" dirty="0">
                <a:solidFill>
                  <a:srgbClr val="404155"/>
                </a:solidFill>
                <a:latin typeface="Nobile" panose="020B0604020202020204" charset="0"/>
                <a:ea typeface="Nobile" pitchFamily="34" charset="-122"/>
                <a:cs typeface="Nobile" pitchFamily="34" charset="-120"/>
              </a:rPr>
              <a:t>27%–27,5%</a:t>
            </a:r>
            <a:r>
              <a:rPr lang="en-US" sz="1100" dirty="0">
                <a:solidFill>
                  <a:srgbClr val="404155"/>
                </a:solidFill>
                <a:latin typeface="Nobile" panose="020B0604020202020204" charset="0"/>
                <a:ea typeface="Nobile" pitchFamily="34" charset="-122"/>
                <a:cs typeface="Nobile" pitchFamily="34" charset="-120"/>
              </a:rPr>
              <a:t>  </a:t>
            </a:r>
            <a:r>
              <a:rPr lang="en-US" sz="1100" dirty="0" err="1">
                <a:solidFill>
                  <a:srgbClr val="404155"/>
                </a:solidFill>
                <a:latin typeface="Nobile" panose="020B0604020202020204" charset="0"/>
                <a:ea typeface="Nobile" pitchFamily="34" charset="-122"/>
                <a:cs typeface="Nobile" pitchFamily="34" charset="-120"/>
              </a:rPr>
              <a:t>según</a:t>
            </a:r>
            <a:r>
              <a:rPr lang="en-US" sz="1100" dirty="0">
                <a:solidFill>
                  <a:srgbClr val="404155"/>
                </a:solidFill>
                <a:latin typeface="Nobile" panose="020B0604020202020204" charset="0"/>
                <a:ea typeface="Nobile" pitchFamily="34" charset="-122"/>
                <a:cs typeface="Nobile" pitchFamily="34" charset="-120"/>
              </a:rPr>
              <a:t> régimen. La presión tributaria ha aumentado levemente, pero sigue por debajo del promedio OCDE. La deuda bruta del gobierno central se ha </a:t>
            </a:r>
            <a:r>
              <a:rPr lang="en-US" sz="1100" b="1" dirty="0">
                <a:solidFill>
                  <a:srgbClr val="404155"/>
                </a:solidFill>
                <a:latin typeface="Nobile" panose="020B0604020202020204" charset="0"/>
                <a:ea typeface="Nobile" pitchFamily="34" charset="-122"/>
                <a:cs typeface="Nobile" pitchFamily="34" charset="-120"/>
              </a:rPr>
              <a:t>más que duplicado</a:t>
            </a:r>
            <a:r>
              <a:rPr lang="en-US" sz="1100" dirty="0">
                <a:solidFill>
                  <a:srgbClr val="404155"/>
                </a:solidFill>
                <a:latin typeface="Nobile" panose="020B0604020202020204" charset="0"/>
                <a:ea typeface="Nobile" pitchFamily="34" charset="-122"/>
                <a:cs typeface="Nobile" pitchFamily="34" charset="-120"/>
              </a:rPr>
              <a:t> como porcentaje del PIB respecto de 2013.</a:t>
            </a:r>
            <a:endParaRPr lang="en-US" sz="1100" dirty="0">
              <a:latin typeface="Nobile" panose="020B0604020202020204" charset="0"/>
            </a:endParaRP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1831" y="3054325"/>
            <a:ext cx="4028182" cy="941710"/>
          </a:xfrm>
          <a:prstGeom prst="rect">
            <a:avLst/>
          </a:prstGeom>
        </p:spPr>
      </p:pic>
      <p:sp>
        <p:nvSpPr>
          <p:cNvPr id="5" name="Text 2"/>
          <p:cNvSpPr/>
          <p:nvPr/>
        </p:nvSpPr>
        <p:spPr>
          <a:xfrm>
            <a:off x="677242" y="3192587"/>
            <a:ext cx="1550566" cy="193849"/>
          </a:xfrm>
          <a:prstGeom prst="rect">
            <a:avLst/>
          </a:prstGeom>
          <a:noFill/>
          <a:ln/>
        </p:spPr>
        <p:txBody>
          <a:bodyPr wrap="none" lIns="0" tIns="0" rIns="0" bIns="0" rtlCol="0" anchor="t"/>
          <a:lstStyle/>
          <a:p>
            <a:pPr marL="0" indent="0" algn="l">
              <a:lnSpc>
                <a:spcPct val="104000"/>
              </a:lnSpc>
              <a:buNone/>
            </a:pPr>
            <a:r>
              <a:rPr lang="en-US" sz="1100" b="1" dirty="0">
                <a:latin typeface="Corben" pitchFamily="34" charset="0"/>
                <a:ea typeface="Corben" pitchFamily="34" charset="-122"/>
                <a:cs typeface="Corben" pitchFamily="34" charset="-120"/>
              </a:rPr>
              <a:t>Tasa corporativa</a:t>
            </a:r>
            <a:endParaRPr lang="en-US" sz="1100" b="1" dirty="0"/>
          </a:p>
        </p:txBody>
      </p:sp>
      <p:sp>
        <p:nvSpPr>
          <p:cNvPr id="6" name="Text 3"/>
          <p:cNvSpPr/>
          <p:nvPr/>
        </p:nvSpPr>
        <p:spPr>
          <a:xfrm>
            <a:off x="677242" y="3460849"/>
            <a:ext cx="3694509" cy="198462"/>
          </a:xfrm>
          <a:prstGeom prst="rect">
            <a:avLst/>
          </a:prstGeom>
          <a:noFill/>
          <a:ln/>
        </p:spPr>
        <p:txBody>
          <a:bodyPr wrap="none" lIns="0" tIns="0" rIns="0" bIns="0" rtlCol="0" anchor="t"/>
          <a:lstStyle/>
          <a:p>
            <a:pPr marL="0" indent="0" algn="l">
              <a:lnSpc>
                <a:spcPct val="133000"/>
              </a:lnSpc>
              <a:buNone/>
            </a:pPr>
            <a:r>
              <a:rPr lang="en-US" sz="1100" dirty="0">
                <a:latin typeface="Nobile" pitchFamily="34" charset="0"/>
                <a:ea typeface="Nobile" pitchFamily="34" charset="-122"/>
                <a:cs typeface="Nobile" pitchFamily="34" charset="-120"/>
              </a:rPr>
              <a:t>De 20% en 2013 a ~27%–27,5% en 2026</a:t>
            </a:r>
            <a:endParaRPr lang="en-US" sz="110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19699" y="3054325"/>
            <a:ext cx="4028182" cy="941710"/>
          </a:xfrm>
          <a:prstGeom prst="rect">
            <a:avLst/>
          </a:prstGeom>
        </p:spPr>
      </p:pic>
      <p:sp>
        <p:nvSpPr>
          <p:cNvPr id="8" name="Text 4"/>
          <p:cNvSpPr/>
          <p:nvPr/>
        </p:nvSpPr>
        <p:spPr>
          <a:xfrm>
            <a:off x="4815111" y="3192587"/>
            <a:ext cx="1550566" cy="193849"/>
          </a:xfrm>
          <a:prstGeom prst="rect">
            <a:avLst/>
          </a:prstGeom>
          <a:noFill/>
          <a:ln/>
        </p:spPr>
        <p:txBody>
          <a:bodyPr wrap="none" lIns="0" tIns="0" rIns="0" bIns="0" rtlCol="0" anchor="t"/>
          <a:lstStyle/>
          <a:p>
            <a:pPr marL="0" indent="0" algn="l">
              <a:lnSpc>
                <a:spcPct val="104000"/>
              </a:lnSpc>
              <a:buNone/>
            </a:pPr>
            <a:r>
              <a:rPr lang="en-US" sz="1100" b="1" dirty="0">
                <a:latin typeface="Corben" pitchFamily="34" charset="0"/>
                <a:ea typeface="Corben" pitchFamily="34" charset="-122"/>
                <a:cs typeface="Corben" pitchFamily="34" charset="-120"/>
              </a:rPr>
              <a:t>Deuda pública</a:t>
            </a:r>
            <a:endParaRPr lang="en-US" sz="1100" b="1" dirty="0"/>
          </a:p>
        </p:txBody>
      </p:sp>
      <p:sp>
        <p:nvSpPr>
          <p:cNvPr id="9" name="Text 5"/>
          <p:cNvSpPr/>
          <p:nvPr/>
        </p:nvSpPr>
        <p:spPr>
          <a:xfrm>
            <a:off x="4815111" y="3460849"/>
            <a:ext cx="3694509" cy="396925"/>
          </a:xfrm>
          <a:prstGeom prst="rect">
            <a:avLst/>
          </a:prstGeom>
          <a:noFill/>
          <a:ln/>
        </p:spPr>
        <p:txBody>
          <a:bodyPr wrap="square" lIns="0" tIns="0" rIns="0" bIns="0" rtlCol="0" anchor="t">
            <a:noAutofit/>
          </a:bodyPr>
          <a:lstStyle/>
          <a:p>
            <a:pPr marL="0" indent="0" algn="l">
              <a:lnSpc>
                <a:spcPct val="133000"/>
              </a:lnSpc>
              <a:buNone/>
            </a:pPr>
            <a:r>
              <a:rPr lang="en-US" sz="1100" dirty="0">
                <a:latin typeface="Nobile" pitchFamily="34" charset="0"/>
                <a:ea typeface="Nobile" pitchFamily="34" charset="-122"/>
                <a:cs typeface="Nobile" pitchFamily="34" charset="-120"/>
              </a:rPr>
              <a:t>De 12,8% del PIB a más del doble, aunque sostenible en comparación internacional</a:t>
            </a:r>
            <a:endParaRPr lang="en-US"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341883" y="320492"/>
            <a:ext cx="6328842" cy="387548"/>
          </a:xfrm>
          <a:prstGeom prst="rect">
            <a:avLst/>
          </a:prstGeom>
          <a:noFill/>
          <a:ln/>
        </p:spPr>
        <p:txBody>
          <a:bodyPr wrap="none" lIns="0" tIns="0" rIns="0" bIns="0" rtlCol="0" anchor="t"/>
          <a:lstStyle/>
          <a:p>
            <a:pPr indent="0" algn="ctr">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Cuadro Comparativo 2013 vs. 2025–2026</a:t>
            </a:r>
          </a:p>
        </p:txBody>
      </p:sp>
      <p:sp>
        <p:nvSpPr>
          <p:cNvPr id="4" name="Text 2"/>
          <p:cNvSpPr/>
          <p:nvPr/>
        </p:nvSpPr>
        <p:spPr>
          <a:xfrm>
            <a:off x="625004" y="1524744"/>
            <a:ext cx="2975223" cy="198462"/>
          </a:xfrm>
          <a:prstGeom prst="rect">
            <a:avLst/>
          </a:prstGeom>
          <a:noFill/>
          <a:ln/>
        </p:spPr>
        <p:txBody>
          <a:bodyPr wrap="none" lIns="0" tIns="0" rIns="0" bIns="0" rtlCol="0" anchor="t"/>
          <a:lstStyle/>
          <a:p>
            <a:pPr marL="0" indent="0" algn="l">
              <a:lnSpc>
                <a:spcPct val="133000"/>
              </a:lnSpc>
              <a:buNone/>
            </a:pPr>
            <a:r>
              <a:rPr lang="en-US" sz="1200" b="1" dirty="0">
                <a:latin typeface="Nobile" pitchFamily="34" charset="0"/>
                <a:ea typeface="Nobile" pitchFamily="34" charset="-122"/>
                <a:cs typeface="Nobile" pitchFamily="34" charset="-120"/>
              </a:rPr>
              <a:t>Variable</a:t>
            </a:r>
            <a:endParaRPr lang="en-US" sz="1200" dirty="0"/>
          </a:p>
        </p:txBody>
      </p:sp>
      <p:sp>
        <p:nvSpPr>
          <p:cNvPr id="5" name="Text 3"/>
          <p:cNvSpPr/>
          <p:nvPr/>
        </p:nvSpPr>
        <p:spPr>
          <a:xfrm>
            <a:off x="3395737" y="1524744"/>
            <a:ext cx="2891358" cy="198462"/>
          </a:xfrm>
          <a:prstGeom prst="rect">
            <a:avLst/>
          </a:prstGeom>
          <a:noFill/>
          <a:ln/>
        </p:spPr>
        <p:txBody>
          <a:bodyPr wrap="none" lIns="0" tIns="0" rIns="0" bIns="0" rtlCol="0" anchor="t"/>
          <a:lstStyle/>
          <a:p>
            <a:pPr marL="0" indent="0" algn="l">
              <a:lnSpc>
                <a:spcPct val="133000"/>
              </a:lnSpc>
              <a:buNone/>
            </a:pPr>
            <a:r>
              <a:rPr lang="en-US" sz="1200" b="1" dirty="0">
                <a:latin typeface="Nobile" pitchFamily="34" charset="0"/>
                <a:ea typeface="Nobile" pitchFamily="34" charset="-122"/>
                <a:cs typeface="Nobile" pitchFamily="34" charset="-120"/>
              </a:rPr>
              <a:t>2013 (aprox.)</a:t>
            </a:r>
            <a:endParaRPr lang="en-US" sz="1200" dirty="0"/>
          </a:p>
        </p:txBody>
      </p:sp>
      <p:sp>
        <p:nvSpPr>
          <p:cNvPr id="6" name="Text 4"/>
          <p:cNvSpPr/>
          <p:nvPr/>
        </p:nvSpPr>
        <p:spPr>
          <a:xfrm>
            <a:off x="6082605" y="1524744"/>
            <a:ext cx="2893740" cy="198462"/>
          </a:xfrm>
          <a:prstGeom prst="rect">
            <a:avLst/>
          </a:prstGeom>
          <a:noFill/>
          <a:ln/>
        </p:spPr>
        <p:txBody>
          <a:bodyPr wrap="none" lIns="0" tIns="0" rIns="0" bIns="0" rtlCol="0" anchor="t"/>
          <a:lstStyle/>
          <a:p>
            <a:pPr marL="0" indent="0" algn="l">
              <a:lnSpc>
                <a:spcPct val="133000"/>
              </a:lnSpc>
              <a:buNone/>
            </a:pPr>
            <a:r>
              <a:rPr lang="en-US" sz="1200" b="1" dirty="0">
                <a:latin typeface="Nobile" pitchFamily="34" charset="0"/>
                <a:ea typeface="Nobile" pitchFamily="34" charset="-122"/>
                <a:cs typeface="Nobile" pitchFamily="34" charset="-120"/>
              </a:rPr>
              <a:t>2025–2026 (aprox.)</a:t>
            </a:r>
            <a:endParaRPr lang="en-US" sz="1200" dirty="0"/>
          </a:p>
        </p:txBody>
      </p:sp>
      <p:sp>
        <p:nvSpPr>
          <p:cNvPr id="7" name="Text 5"/>
          <p:cNvSpPr/>
          <p:nvPr/>
        </p:nvSpPr>
        <p:spPr>
          <a:xfrm>
            <a:off x="625004" y="1886322"/>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Crecimiento PIB real</a:t>
            </a:r>
            <a:endParaRPr lang="en-US" sz="1000" dirty="0"/>
          </a:p>
        </p:txBody>
      </p:sp>
      <p:sp>
        <p:nvSpPr>
          <p:cNvPr id="8" name="Text 6"/>
          <p:cNvSpPr/>
          <p:nvPr/>
        </p:nvSpPr>
        <p:spPr>
          <a:xfrm>
            <a:off x="3395737" y="1886322"/>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3,3%–4% anual</a:t>
            </a:r>
            <a:endParaRPr lang="en-US" sz="1000" dirty="0"/>
          </a:p>
        </p:txBody>
      </p:sp>
      <p:sp>
        <p:nvSpPr>
          <p:cNvPr id="9" name="Text 7"/>
          <p:cNvSpPr/>
          <p:nvPr/>
        </p:nvSpPr>
        <p:spPr>
          <a:xfrm>
            <a:off x="6082605" y="1886322"/>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2,6% en 2024; Q1-2026 -0,5% a/a</a:t>
            </a:r>
            <a:endParaRPr lang="en-US" sz="1000" dirty="0"/>
          </a:p>
        </p:txBody>
      </p:sp>
      <p:sp>
        <p:nvSpPr>
          <p:cNvPr id="10" name="Text 8"/>
          <p:cNvSpPr/>
          <p:nvPr/>
        </p:nvSpPr>
        <p:spPr>
          <a:xfrm>
            <a:off x="625004" y="2247900"/>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Desempleo</a:t>
            </a:r>
            <a:endParaRPr lang="en-US" sz="1000" dirty="0"/>
          </a:p>
        </p:txBody>
      </p:sp>
      <p:sp>
        <p:nvSpPr>
          <p:cNvPr id="11" name="Text 9"/>
          <p:cNvSpPr/>
          <p:nvPr/>
        </p:nvSpPr>
        <p:spPr>
          <a:xfrm>
            <a:off x="3395737" y="2247900"/>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~6%</a:t>
            </a:r>
            <a:endParaRPr lang="en-US" sz="1000" dirty="0"/>
          </a:p>
        </p:txBody>
      </p:sp>
      <p:sp>
        <p:nvSpPr>
          <p:cNvPr id="12" name="Text 10"/>
          <p:cNvSpPr/>
          <p:nvPr/>
        </p:nvSpPr>
        <p:spPr>
          <a:xfrm>
            <a:off x="6082605" y="2247900"/>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8,3%–8,6%</a:t>
            </a:r>
            <a:endParaRPr lang="en-US" sz="1000" dirty="0"/>
          </a:p>
        </p:txBody>
      </p:sp>
      <p:sp>
        <p:nvSpPr>
          <p:cNvPr id="13" name="Text 11"/>
          <p:cNvSpPr/>
          <p:nvPr/>
        </p:nvSpPr>
        <p:spPr>
          <a:xfrm>
            <a:off x="625004" y="2609478"/>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Informalidad laboral</a:t>
            </a:r>
            <a:endParaRPr lang="en-US" sz="1000" dirty="0"/>
          </a:p>
        </p:txBody>
      </p:sp>
      <p:sp>
        <p:nvSpPr>
          <p:cNvPr id="14" name="Text 12"/>
          <p:cNvSpPr/>
          <p:nvPr/>
        </p:nvSpPr>
        <p:spPr>
          <a:xfrm>
            <a:off x="3395737" y="2609478"/>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Claramente bajo 25%</a:t>
            </a:r>
            <a:endParaRPr lang="en-US" sz="1000" dirty="0"/>
          </a:p>
        </p:txBody>
      </p:sp>
      <p:sp>
        <p:nvSpPr>
          <p:cNvPr id="15" name="Text 13"/>
          <p:cNvSpPr/>
          <p:nvPr/>
        </p:nvSpPr>
        <p:spPr>
          <a:xfrm>
            <a:off x="6082605" y="2609478"/>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~26%</a:t>
            </a:r>
            <a:endParaRPr lang="en-US" sz="1000" dirty="0"/>
          </a:p>
        </p:txBody>
      </p:sp>
      <p:sp>
        <p:nvSpPr>
          <p:cNvPr id="16" name="Text 14"/>
          <p:cNvSpPr/>
          <p:nvPr/>
        </p:nvSpPr>
        <p:spPr>
          <a:xfrm>
            <a:off x="625004" y="2971056"/>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Inflación</a:t>
            </a:r>
            <a:endParaRPr lang="en-US" sz="1000" dirty="0"/>
          </a:p>
        </p:txBody>
      </p:sp>
      <p:sp>
        <p:nvSpPr>
          <p:cNvPr id="17" name="Text 15"/>
          <p:cNvSpPr/>
          <p:nvPr/>
        </p:nvSpPr>
        <p:spPr>
          <a:xfrm>
            <a:off x="3395737" y="2971056"/>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~3%</a:t>
            </a:r>
            <a:endParaRPr lang="en-US" sz="1000" dirty="0"/>
          </a:p>
        </p:txBody>
      </p:sp>
      <p:sp>
        <p:nvSpPr>
          <p:cNvPr id="18" name="Text 16"/>
          <p:cNvSpPr/>
          <p:nvPr/>
        </p:nvSpPr>
        <p:spPr>
          <a:xfrm>
            <a:off x="6082605" y="2971056"/>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2,4%–4% interanual</a:t>
            </a:r>
            <a:endParaRPr lang="en-US" sz="1000" dirty="0"/>
          </a:p>
        </p:txBody>
      </p:sp>
      <p:sp>
        <p:nvSpPr>
          <p:cNvPr id="19" name="Text 17"/>
          <p:cNvSpPr/>
          <p:nvPr/>
        </p:nvSpPr>
        <p:spPr>
          <a:xfrm>
            <a:off x="625004" y="3332634"/>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Impuesto corporativo</a:t>
            </a:r>
            <a:endParaRPr lang="en-US" sz="1000" dirty="0"/>
          </a:p>
        </p:txBody>
      </p:sp>
      <p:sp>
        <p:nvSpPr>
          <p:cNvPr id="20" name="Text 18"/>
          <p:cNvSpPr/>
          <p:nvPr/>
        </p:nvSpPr>
        <p:spPr>
          <a:xfrm>
            <a:off x="3395737" y="3332634"/>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20%</a:t>
            </a:r>
            <a:endParaRPr lang="en-US" sz="1000" dirty="0"/>
          </a:p>
        </p:txBody>
      </p:sp>
      <p:sp>
        <p:nvSpPr>
          <p:cNvPr id="21" name="Text 19"/>
          <p:cNvSpPr/>
          <p:nvPr/>
        </p:nvSpPr>
        <p:spPr>
          <a:xfrm>
            <a:off x="6082605" y="3332634"/>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~27%–27,5%</a:t>
            </a:r>
            <a:endParaRPr lang="en-US" sz="1000" dirty="0"/>
          </a:p>
        </p:txBody>
      </p:sp>
      <p:sp>
        <p:nvSpPr>
          <p:cNvPr id="22" name="Text 20"/>
          <p:cNvSpPr/>
          <p:nvPr/>
        </p:nvSpPr>
        <p:spPr>
          <a:xfrm>
            <a:off x="625004" y="3694212"/>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Recaudación / PIB</a:t>
            </a:r>
            <a:endParaRPr lang="en-US" sz="1000" dirty="0"/>
          </a:p>
        </p:txBody>
      </p:sp>
      <p:sp>
        <p:nvSpPr>
          <p:cNvPr id="23" name="Text 21"/>
          <p:cNvSpPr/>
          <p:nvPr/>
        </p:nvSpPr>
        <p:spPr>
          <a:xfrm>
            <a:off x="3395737" y="3694212"/>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~20%–21%</a:t>
            </a:r>
            <a:endParaRPr lang="en-US" sz="1000" dirty="0"/>
          </a:p>
        </p:txBody>
      </p:sp>
      <p:sp>
        <p:nvSpPr>
          <p:cNvPr id="24" name="Text 22"/>
          <p:cNvSpPr/>
          <p:nvPr/>
        </p:nvSpPr>
        <p:spPr>
          <a:xfrm>
            <a:off x="6082605" y="3694212"/>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Algunos puntos más alta, aún bajo OCDE</a:t>
            </a:r>
            <a:endParaRPr lang="en-US" sz="1000" dirty="0"/>
          </a:p>
        </p:txBody>
      </p:sp>
      <p:sp>
        <p:nvSpPr>
          <p:cNvPr id="25" name="Text 23"/>
          <p:cNvSpPr/>
          <p:nvPr/>
        </p:nvSpPr>
        <p:spPr>
          <a:xfrm>
            <a:off x="625004" y="4055790"/>
            <a:ext cx="2975223"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Deuda gobierno central / PIB</a:t>
            </a:r>
            <a:endParaRPr lang="en-US" sz="1000" dirty="0"/>
          </a:p>
        </p:txBody>
      </p:sp>
      <p:sp>
        <p:nvSpPr>
          <p:cNvPr id="26" name="Text 24"/>
          <p:cNvSpPr/>
          <p:nvPr/>
        </p:nvSpPr>
        <p:spPr>
          <a:xfrm>
            <a:off x="3395737" y="4055790"/>
            <a:ext cx="2891358"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12,8%</a:t>
            </a:r>
            <a:endParaRPr lang="en-US" sz="1000" dirty="0"/>
          </a:p>
        </p:txBody>
      </p:sp>
      <p:sp>
        <p:nvSpPr>
          <p:cNvPr id="27" name="Text 25"/>
          <p:cNvSpPr/>
          <p:nvPr/>
        </p:nvSpPr>
        <p:spPr>
          <a:xfrm>
            <a:off x="6082605" y="4055790"/>
            <a:ext cx="2893740" cy="198462"/>
          </a:xfrm>
          <a:prstGeom prst="rect">
            <a:avLst/>
          </a:prstGeom>
          <a:noFill/>
          <a:ln/>
        </p:spPr>
        <p:txBody>
          <a:bodyPr wrap="none" lIns="0" tIns="0" rIns="0" bIns="0" rtlCol="0" anchor="t"/>
          <a:lstStyle/>
          <a:p>
            <a:pPr marL="0" indent="0" algn="l">
              <a:lnSpc>
                <a:spcPct val="133000"/>
              </a:lnSpc>
              <a:buNone/>
            </a:pPr>
            <a:r>
              <a:rPr lang="en-US" sz="1000" dirty="0">
                <a:latin typeface="Nobile" pitchFamily="34" charset="0"/>
                <a:ea typeface="Nobile" pitchFamily="34" charset="-122"/>
                <a:cs typeface="Nobile" pitchFamily="34" charset="-120"/>
              </a:rPr>
              <a:t>Más que duplicada</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Shape 0"/>
          <p:cNvSpPr/>
          <p:nvPr/>
        </p:nvSpPr>
        <p:spPr>
          <a:xfrm>
            <a:off x="3770883" y="138814"/>
            <a:ext cx="1076251" cy="233214"/>
          </a:xfrm>
          <a:prstGeom prst="roundRect">
            <a:avLst>
              <a:gd name="adj" fmla="val 17872"/>
            </a:avLst>
          </a:prstGeom>
          <a:solidFill>
            <a:srgbClr val="D2D9F9"/>
          </a:solidFill>
          <a:ln/>
        </p:spPr>
        <p:txBody>
          <a:bodyPr/>
          <a:lstStyle/>
          <a:p>
            <a:endParaRPr lang="es-CL"/>
          </a:p>
        </p:txBody>
      </p:sp>
      <p:sp>
        <p:nvSpPr>
          <p:cNvPr id="4" name="Text 1"/>
          <p:cNvSpPr/>
          <p:nvPr/>
        </p:nvSpPr>
        <p:spPr>
          <a:xfrm>
            <a:off x="3879689" y="176021"/>
            <a:ext cx="1384622" cy="158800"/>
          </a:xfrm>
          <a:prstGeom prst="rect">
            <a:avLst/>
          </a:prstGeom>
          <a:noFill/>
          <a:ln/>
        </p:spPr>
        <p:txBody>
          <a:bodyPr wrap="none" lIns="0" tIns="0" rIns="0" bIns="0" rtlCol="0" anchor="t"/>
          <a:lstStyle/>
          <a:p>
            <a:pPr marL="0" indent="0" algn="l">
              <a:lnSpc>
                <a:spcPct val="133000"/>
              </a:lnSpc>
              <a:buNone/>
            </a:pPr>
            <a:r>
              <a:rPr lang="en-US" sz="750" dirty="0">
                <a:solidFill>
                  <a:srgbClr val="404155"/>
                </a:solidFill>
                <a:latin typeface="Nobile" pitchFamily="34" charset="0"/>
                <a:ea typeface="Nobile" pitchFamily="34" charset="-122"/>
                <a:cs typeface="Nobile" pitchFamily="34" charset="-120"/>
              </a:rPr>
              <a:t>LA MEGAREFORMA</a:t>
            </a:r>
            <a:endParaRPr lang="en-US" sz="750" dirty="0"/>
          </a:p>
        </p:txBody>
      </p:sp>
      <p:sp>
        <p:nvSpPr>
          <p:cNvPr id="5" name="Text 2"/>
          <p:cNvSpPr/>
          <p:nvPr/>
        </p:nvSpPr>
        <p:spPr>
          <a:xfrm>
            <a:off x="3594613" y="454348"/>
            <a:ext cx="4722763" cy="775097"/>
          </a:xfrm>
          <a:prstGeom prst="rect">
            <a:avLst/>
          </a:prstGeom>
          <a:noFill/>
          <a:ln/>
        </p:spPr>
        <p:txBody>
          <a:bodyPr wrap="square" lIns="0" tIns="0" rIns="0" bIns="0" rtlCol="0" anchor="t">
            <a:normAutofit/>
          </a:bodyPr>
          <a:lstStyle/>
          <a:p>
            <a:pPr indent="0" algn="ctr">
              <a:lnSpc>
                <a:spcPct val="104000"/>
              </a:lnSpc>
              <a:buNone/>
            </a:pPr>
            <a:r>
              <a:rPr lang="en-US" sz="2400" dirty="0">
                <a:solidFill>
                  <a:srgbClr val="1B1B27"/>
                </a:solidFill>
                <a:latin typeface="Lato" panose="020F0502020204030203" pitchFamily="34" charset="0"/>
                <a:ea typeface="Lato" panose="020F0502020204030203" pitchFamily="34" charset="0"/>
                <a:cs typeface="Lato" panose="020F0502020204030203" pitchFamily="34" charset="0"/>
              </a:rPr>
              <a:t>Una Reforma </a:t>
            </a:r>
            <a:r>
              <a:rPr lang="en-US" sz="2400" dirty="0" err="1">
                <a:solidFill>
                  <a:srgbClr val="1B1B27"/>
                </a:solidFill>
                <a:latin typeface="Lato" panose="020F0502020204030203" pitchFamily="34" charset="0"/>
                <a:ea typeface="Lato" panose="020F0502020204030203" pitchFamily="34" charset="0"/>
                <a:cs typeface="Lato" panose="020F0502020204030203" pitchFamily="34" charset="0"/>
              </a:rPr>
              <a:t>Tributaria-Procrecimiento</a:t>
            </a:r>
            <a:endParaRPr lang="en-US" sz="2400" dirty="0">
              <a:solidFill>
                <a:srgbClr val="1B1B27"/>
              </a:solidFill>
              <a:latin typeface="Lato" panose="020F0502020204030203" pitchFamily="34" charset="0"/>
              <a:ea typeface="Lato" panose="020F0502020204030203" pitchFamily="34" charset="0"/>
              <a:cs typeface="Lato" panose="020F0502020204030203" pitchFamily="34" charset="0"/>
            </a:endParaRPr>
          </a:p>
        </p:txBody>
      </p:sp>
      <p:sp>
        <p:nvSpPr>
          <p:cNvPr id="6" name="Text 3"/>
          <p:cNvSpPr/>
          <p:nvPr/>
        </p:nvSpPr>
        <p:spPr>
          <a:xfrm>
            <a:off x="3770883" y="1520328"/>
            <a:ext cx="4722763" cy="2423711"/>
          </a:xfrm>
          <a:prstGeom prst="rect">
            <a:avLst/>
          </a:prstGeom>
          <a:noFill/>
          <a:ln/>
        </p:spPr>
        <p:txBody>
          <a:bodyPr wrap="square" lIns="0" tIns="0" rIns="0" bIns="0" rtlCol="0" anchor="t">
            <a:normAutofit/>
          </a:bodyPr>
          <a:lstStyle/>
          <a:p>
            <a:pPr marL="0" indent="0" algn="ctr">
              <a:lnSpc>
                <a:spcPct val="133000"/>
              </a:lnSpc>
              <a:buNone/>
            </a:pPr>
            <a:r>
              <a:rPr lang="en-US" sz="1200" dirty="0">
                <a:solidFill>
                  <a:srgbClr val="404155"/>
                </a:solidFill>
                <a:latin typeface="Nobile" panose="020B0604020202020204" charset="0"/>
                <a:ea typeface="Nobile" pitchFamily="34" charset="-122"/>
                <a:cs typeface="Nobile" pitchFamily="34" charset="-120"/>
              </a:rPr>
              <a:t>La reforma económica que propone el Gobierno y que está en el Congreso es, en esencia, una </a:t>
            </a:r>
            <a:r>
              <a:rPr lang="en-US" sz="1200" b="1" dirty="0">
                <a:solidFill>
                  <a:srgbClr val="404155"/>
                </a:solidFill>
                <a:latin typeface="Nobile" panose="020B0604020202020204" charset="0"/>
                <a:ea typeface="Nobile" pitchFamily="34" charset="-122"/>
                <a:cs typeface="Nobile" pitchFamily="34" charset="-120"/>
              </a:rPr>
              <a:t>megareforma tributaria-procrecimiento</a:t>
            </a:r>
            <a:r>
              <a:rPr lang="en-US" sz="1200" dirty="0">
                <a:solidFill>
                  <a:srgbClr val="404155"/>
                </a:solidFill>
                <a:latin typeface="Nobile" panose="020B0604020202020204" charset="0"/>
                <a:ea typeface="Nobile" pitchFamily="34" charset="-122"/>
                <a:cs typeface="Nobile" pitchFamily="34" charset="-120"/>
              </a:rPr>
              <a:t> que combina: </a:t>
            </a:r>
          </a:p>
          <a:p>
            <a:pPr marL="171450" indent="-171450" algn="ctr">
              <a:lnSpc>
                <a:spcPct val="133000"/>
              </a:lnSpc>
              <a:buFont typeface="Arial" panose="020B0604020202020204" pitchFamily="34" charset="0"/>
              <a:buChar char="•"/>
            </a:pPr>
            <a:r>
              <a:rPr lang="en-US" sz="1200" dirty="0">
                <a:solidFill>
                  <a:srgbClr val="404155"/>
                </a:solidFill>
                <a:latin typeface="Nobile" panose="020B0604020202020204" charset="0"/>
                <a:ea typeface="Nobile" pitchFamily="34" charset="-122"/>
                <a:cs typeface="Nobile" pitchFamily="34" charset="-120"/>
              </a:rPr>
              <a:t>baja de impuestos a </a:t>
            </a:r>
            <a:r>
              <a:rPr lang="en-US" sz="1200" dirty="0" err="1">
                <a:solidFill>
                  <a:srgbClr val="404155"/>
                </a:solidFill>
                <a:latin typeface="Nobile" panose="020B0604020202020204" charset="0"/>
                <a:ea typeface="Nobile" pitchFamily="34" charset="-122"/>
                <a:cs typeface="Nobile" pitchFamily="34" charset="-120"/>
              </a:rPr>
              <a:t>empresas</a:t>
            </a:r>
            <a:r>
              <a:rPr lang="en-US" sz="1200" dirty="0">
                <a:solidFill>
                  <a:srgbClr val="404155"/>
                </a:solidFill>
                <a:latin typeface="Nobile" panose="020B0604020202020204" charset="0"/>
                <a:ea typeface="Nobile" pitchFamily="34" charset="-122"/>
                <a:cs typeface="Nobile" pitchFamily="34" charset="-120"/>
              </a:rPr>
              <a:t>,</a:t>
            </a:r>
          </a:p>
          <a:p>
            <a:pPr marL="171450" indent="-171450" algn="ctr">
              <a:lnSpc>
                <a:spcPct val="133000"/>
              </a:lnSpc>
              <a:buFont typeface="Arial" panose="020B0604020202020204" pitchFamily="34" charset="0"/>
              <a:buChar char="•"/>
            </a:pPr>
            <a:r>
              <a:rPr lang="en-US" sz="1200" dirty="0">
                <a:solidFill>
                  <a:srgbClr val="404155"/>
                </a:solidFill>
                <a:latin typeface="Nobile" panose="020B0604020202020204" charset="0"/>
                <a:ea typeface="Nobile" pitchFamily="34" charset="-122"/>
                <a:cs typeface="Nobile" pitchFamily="34" charset="-120"/>
              </a:rPr>
              <a:t> beneficios a la inversión y capitales, </a:t>
            </a:r>
          </a:p>
          <a:p>
            <a:pPr marL="171450" indent="-171450" algn="ctr">
              <a:lnSpc>
                <a:spcPct val="133000"/>
              </a:lnSpc>
              <a:buFont typeface="Arial" panose="020B0604020202020204" pitchFamily="34" charset="0"/>
              <a:buChar char="•"/>
            </a:pPr>
            <a:r>
              <a:rPr lang="en-US" sz="1200" dirty="0" err="1">
                <a:solidFill>
                  <a:srgbClr val="404155"/>
                </a:solidFill>
                <a:latin typeface="Nobile" panose="020B0604020202020204" charset="0"/>
                <a:ea typeface="Nobile" pitchFamily="34" charset="-122"/>
                <a:cs typeface="Nobile" pitchFamily="34" charset="-120"/>
              </a:rPr>
              <a:t>flexibilización</a:t>
            </a:r>
            <a:r>
              <a:rPr lang="en-US" sz="1200" dirty="0">
                <a:solidFill>
                  <a:srgbClr val="404155"/>
                </a:solidFill>
                <a:latin typeface="Nobile" panose="020B0604020202020204" charset="0"/>
                <a:ea typeface="Nobile" pitchFamily="34" charset="-122"/>
                <a:cs typeface="Nobile" pitchFamily="34" charset="-120"/>
              </a:rPr>
              <a:t> de regulaciones.</a:t>
            </a:r>
            <a:endParaRPr lang="en-US" sz="1200" dirty="0">
              <a:latin typeface="Nobile" panose="020B0604020202020204" charset="0"/>
            </a:endParaRPr>
          </a:p>
          <a:p>
            <a:pPr marL="0" indent="0" algn="ctr">
              <a:lnSpc>
                <a:spcPct val="133000"/>
              </a:lnSpc>
              <a:buNone/>
            </a:pPr>
            <a:r>
              <a:rPr lang="en-US" sz="1200" dirty="0">
                <a:solidFill>
                  <a:srgbClr val="404155"/>
                </a:solidFill>
                <a:latin typeface="Nobile" panose="020B0604020202020204" charset="0"/>
                <a:ea typeface="Nobile" pitchFamily="34" charset="-122"/>
                <a:cs typeface="Nobile" pitchFamily="34" charset="-120"/>
              </a:rPr>
              <a:t>Se enmarca en el "Proyecto de Ley de Reconstrucción y Desarrollo Económico y Social" y </a:t>
            </a:r>
          </a:p>
          <a:p>
            <a:pPr marL="0" indent="0" algn="ctr">
              <a:lnSpc>
                <a:spcPct val="133000"/>
              </a:lnSpc>
              <a:buNone/>
            </a:pPr>
            <a:r>
              <a:rPr lang="en-US" sz="1200" dirty="0" err="1">
                <a:solidFill>
                  <a:srgbClr val="404155"/>
                </a:solidFill>
                <a:latin typeface="Nobile" panose="020B0604020202020204" charset="0"/>
                <a:ea typeface="Nobile" pitchFamily="34" charset="-122"/>
                <a:cs typeface="Nobile" pitchFamily="34" charset="-120"/>
              </a:rPr>
              <a:t>busca</a:t>
            </a:r>
            <a:r>
              <a:rPr lang="en-US" sz="1200" dirty="0">
                <a:solidFill>
                  <a:srgbClr val="404155"/>
                </a:solidFill>
                <a:latin typeface="Nobile" panose="020B0604020202020204" charset="0"/>
                <a:ea typeface="Nobile" pitchFamily="34" charset="-122"/>
                <a:cs typeface="Nobile" pitchFamily="34" charset="-120"/>
              </a:rPr>
              <a:t> revertir parte del giro tributario y regulatorio de la última década</a:t>
            </a:r>
            <a:r>
              <a:rPr lang="en-US" sz="950" dirty="0">
                <a:solidFill>
                  <a:srgbClr val="404155"/>
                </a:solidFill>
                <a:latin typeface="Nobile" pitchFamily="34" charset="0"/>
                <a:ea typeface="Nobile" pitchFamily="34" charset="-122"/>
                <a:cs typeface="Nobile" pitchFamily="34" charset="-120"/>
              </a:rPr>
              <a:t>.</a:t>
            </a:r>
            <a:endParaRPr lang="en-US" sz="95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TotalTime>
  <Words>1308</Words>
  <Application>Microsoft Office PowerPoint</Application>
  <PresentationFormat>On-screen Show (16:9)</PresentationFormat>
  <Paragraphs>138</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Nobile</vt:lpstr>
      <vt:lpstr>Lato</vt:lpstr>
      <vt:lpstr>Arial</vt:lpstr>
      <vt:lpstr>Corben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Gabriela Clivio, MA,CFA,CAIA,ABV</dc:creator>
  <cp:lastModifiedBy>Gabriela Clivio, MA,CFA,CAIA,ABV</cp:lastModifiedBy>
  <cp:revision>2</cp:revision>
  <dcterms:created xsi:type="dcterms:W3CDTF">2026-06-09T15:33:14Z</dcterms:created>
  <dcterms:modified xsi:type="dcterms:W3CDTF">2026-06-09T16:08:20Z</dcterms:modified>
</cp:coreProperties>
</file>