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Poppins" pitchFamily="2" charset="77"/>
      <p:regular r:id="rId34"/>
      <p:bold r:id="rId35"/>
      <p:italic r:id="rId36"/>
      <p:boldItalic r:id="rId37"/>
    </p:embeddedFont>
    <p:embeddedFont>
      <p:font typeface="Poppins Light" panose="00000400000000000000" pitchFamily="2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8"/>
  </p:normalViewPr>
  <p:slideViewPr>
    <p:cSldViewPr snapToGrid="0">
      <p:cViewPr varScale="1">
        <p:scale>
          <a:sx n="142" d="100"/>
          <a:sy n="142" d="100"/>
        </p:scale>
        <p:origin x="784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57511a9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3957511a9af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0281d599a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257" name="Google Shape;257;g3e0281d599a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e0281d599a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295" name="Google Shape;295;g3e0281d599a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957511a9af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33" name="Google Shape;333;g3957511a9af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e0281d599a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43" name="Google Shape;343;g3e0281d599a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e0281d599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571500"/>
            <a:ext cx="3657600" cy="15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77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3e0281d599a_0_236:notes"/>
          <p:cNvSpPr txBox="1">
            <a:spLocks noGrp="1"/>
          </p:cNvSpPr>
          <p:nvPr>
            <p:ph type="body" idx="1"/>
          </p:nvPr>
        </p:nvSpPr>
        <p:spPr>
          <a:xfrm>
            <a:off x="457200" y="2200275"/>
            <a:ext cx="3657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3e0281d599a_0_236:notes"/>
          <p:cNvSpPr txBox="1">
            <a:spLocks noGrp="1"/>
          </p:cNvSpPr>
          <p:nvPr>
            <p:ph type="sldNum" idx="12"/>
          </p:nvPr>
        </p:nvSpPr>
        <p:spPr>
          <a:xfrm>
            <a:off x="2589742" y="4342607"/>
            <a:ext cx="19812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875" tIns="27925" rIns="55875" bIns="279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14</a:t>
            </a:fld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e0281d599a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60" name="Google Shape;360;g3e0281d599a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e0281d599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67" name="Google Shape;367;g3e0281d599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e0281d599a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74" name="Google Shape;374;g3e0281d599a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e0281d599a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382" name="Google Shape;382;g3e0281d599a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e0281d599a_0_1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412" name="Google Shape;412;g3e0281d599a_0_1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57511a9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g3957511a9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e0281d599a_0_1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420" name="Google Shape;420;g3e0281d599a_0_1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e0281d599a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428" name="Google Shape;428;g3e0281d599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957511a9af_0_1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g3957511a9af_0_1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57511a9af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3957511a9af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0281d59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3e0281d59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57511a9af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3957511a9af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957511a9af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/>
          </a:p>
        </p:txBody>
      </p:sp>
      <p:sp>
        <p:nvSpPr>
          <p:cNvPr id="188" name="Google Shape;188;g3957511a9af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75" y="685800"/>
            <a:ext cx="4572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957511a9af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3957511a9af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957511a9af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211" name="Google Shape;211;g3957511a9af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e0281d599a_0_1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1400"/>
              <a:t>E</a:t>
            </a:r>
            <a:endParaRPr/>
          </a:p>
        </p:txBody>
      </p:sp>
      <p:sp>
        <p:nvSpPr>
          <p:cNvPr id="220" name="Google Shape;220;g3e0281d599a_0_1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CL"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1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foto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-433387" y="-485775"/>
            <a:ext cx="10029900" cy="6007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2438" y="2671763"/>
            <a:ext cx="8239200" cy="1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452884" y="414801"/>
            <a:ext cx="82383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1"/>
            </a:lvl1pPr>
            <a:lvl2pPr marL="914400" lvl="1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marL="1371600" lvl="2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marL="1828800" lvl="3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marL="2286000" lvl="4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3"/>
          </p:nvPr>
        </p:nvSpPr>
        <p:spPr>
          <a:xfrm>
            <a:off x="452438" y="4353716"/>
            <a:ext cx="82392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None/>
              <a:defRPr sz="2100" b="1"/>
            </a:lvl5pPr>
            <a:lvl6pPr marL="2743200" lvl="5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marL="3200400" lvl="6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marL="3657600" lvl="7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marL="4114800" lvl="8" indent="-279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4500562" y="4905375"/>
            <a:ext cx="138300" cy="1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4629152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3"/>
          </p:nvPr>
        </p:nvSpPr>
        <p:spPr>
          <a:xfrm>
            <a:off x="4629153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4"/>
          </p:nvPr>
        </p:nvSpPr>
        <p:spPr>
          <a:xfrm>
            <a:off x="4629153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887393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>
            <a:spLocks noGrp="1"/>
          </p:cNvSpPr>
          <p:nvPr>
            <p:ph type="pic" idx="2"/>
          </p:nvPr>
        </p:nvSpPr>
        <p:spPr>
          <a:xfrm>
            <a:off x="3887393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29842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 rot="5400000">
            <a:off x="2940305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 rot="5400000">
            <a:off x="5350055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1349479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730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1pPr>
            <a:lvl2pPr marL="914400" lvl="1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2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3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jdiaz@chilemujeres.c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/>
          <p:nvPr/>
        </p:nvSpPr>
        <p:spPr>
          <a:xfrm>
            <a:off x="0" y="-6708"/>
            <a:ext cx="9316800" cy="5235600"/>
          </a:xfrm>
          <a:prstGeom prst="rect">
            <a:avLst/>
          </a:prstGeom>
          <a:solidFill>
            <a:srgbClr val="000F9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3" name="Google Shape;143;p2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38" y="2073296"/>
            <a:ext cx="2565572" cy="62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 txBox="1"/>
          <p:nvPr/>
        </p:nvSpPr>
        <p:spPr>
          <a:xfrm>
            <a:off x="3731381" y="2073300"/>
            <a:ext cx="51201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2300"/>
              <a:buFont typeface="Arial"/>
              <a:buNone/>
            </a:pPr>
            <a:r>
              <a:rPr lang="es" sz="2200" b="1">
                <a:solidFill>
                  <a:srgbClr val="FF6D01"/>
                </a:solidFill>
                <a:latin typeface="Poppins"/>
                <a:ea typeface="Poppins"/>
                <a:cs typeface="Poppins"/>
                <a:sym typeface="Poppins"/>
              </a:rPr>
              <a:t>VII Reporte de Indicadores de Género en las Empresas en Chile</a:t>
            </a:r>
            <a:endParaRPr sz="1900" b="0" i="0" u="none" strike="noStrike" cap="none">
              <a:solidFill>
                <a:srgbClr val="FF6D0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23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4714879" y="4170625"/>
            <a:ext cx="42033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2300"/>
              <a:buFont typeface="Arial"/>
              <a:buNone/>
            </a:pPr>
            <a:r>
              <a:rPr lang="es" sz="1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María José Díaz M.P.</a:t>
            </a:r>
            <a:endParaRPr sz="1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2300"/>
              <a:buFont typeface="Arial"/>
              <a:buNone/>
            </a:pPr>
            <a:r>
              <a:rPr lang="e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Gerenta General ChileMujeres</a:t>
            </a:r>
            <a:endParaRPr sz="1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2300"/>
              <a:buFont typeface="Arial"/>
              <a:buNone/>
            </a:pPr>
            <a:r>
              <a:rPr lang="es" sz="1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Abril 2026</a:t>
            </a:r>
            <a:endParaRPr sz="15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/>
          <p:nvPr/>
        </p:nvSpPr>
        <p:spPr>
          <a:xfrm>
            <a:off x="424324" y="36281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PARTICIPACIÓN POR RUBROS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476250" y="718170"/>
            <a:ext cx="78486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gerencias, ningún sector supera el </a:t>
            </a:r>
            <a:r>
              <a:rPr lang="es" sz="27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33% 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y dos caen bajo el </a:t>
            </a:r>
            <a:r>
              <a:rPr lang="es" sz="2700" b="0" i="1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11%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7"/>
          <p:cNvSpPr/>
          <p:nvPr/>
        </p:nvSpPr>
        <p:spPr>
          <a:xfrm>
            <a:off x="476250" y="1859246"/>
            <a:ext cx="4000500" cy="2292900"/>
          </a:xfrm>
          <a:prstGeom prst="roundRect">
            <a:avLst>
              <a:gd name="adj" fmla="val 284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704850" y="2068784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MAYOR PARTICIPACIÓN DE GERENTAS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/>
          <p:nvPr/>
        </p:nvSpPr>
        <p:spPr>
          <a:xfrm>
            <a:off x="704850" y="2443087"/>
            <a:ext cx="6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7"/>
          <p:cNvSpPr/>
          <p:nvPr/>
        </p:nvSpPr>
        <p:spPr>
          <a:xfrm>
            <a:off x="3676000" y="2381172"/>
            <a:ext cx="610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32,6%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7"/>
          <p:cNvSpPr/>
          <p:nvPr/>
        </p:nvSpPr>
        <p:spPr>
          <a:xfrm>
            <a:off x="704850" y="2668785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704850" y="2668785"/>
            <a:ext cx="23103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704850" y="2930722"/>
            <a:ext cx="2682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Actividades de servicios administrativos y de apoyo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7"/>
          <p:cNvSpPr/>
          <p:nvPr/>
        </p:nvSpPr>
        <p:spPr>
          <a:xfrm>
            <a:off x="3601323" y="2868822"/>
            <a:ext cx="6852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30,9%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7"/>
          <p:cNvSpPr/>
          <p:nvPr/>
        </p:nvSpPr>
        <p:spPr>
          <a:xfrm>
            <a:off x="704850" y="3156420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704850" y="3156420"/>
            <a:ext cx="21897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704850" y="3418357"/>
            <a:ext cx="2218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Suministro de agua y gestión de desechos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3601128" y="3356447"/>
            <a:ext cx="685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25,9%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704850" y="3644055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704850" y="3644055"/>
            <a:ext cx="18354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704850" y="3863130"/>
            <a:ext cx="3543300" cy="4800"/>
          </a:xfrm>
          <a:prstGeom prst="rect">
            <a:avLst/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4667250" y="1859244"/>
            <a:ext cx="4000500" cy="2292900"/>
          </a:xfrm>
          <a:prstGeom prst="roundRect">
            <a:avLst>
              <a:gd name="adj" fmla="val 2847"/>
            </a:avLst>
          </a:prstGeom>
          <a:solidFill>
            <a:srgbClr val="2D2F7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4895850" y="2068784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F2D4B8"/>
                </a:solidFill>
                <a:latin typeface="Arial"/>
                <a:ea typeface="Arial"/>
                <a:cs typeface="Arial"/>
                <a:sym typeface="Arial"/>
              </a:rPr>
              <a:t>MENOR PARTICIPACIÓN DE GERENTAS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4895850" y="2443087"/>
            <a:ext cx="2211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Agricultura, ganadería, silvicultura y pesca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7990875" y="2381171"/>
            <a:ext cx="48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7,9%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4895850" y="2668785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4895850" y="2668785"/>
            <a:ext cx="5598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4895850" y="2930722"/>
            <a:ext cx="1694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Explotación de minas y canteras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7867100" y="2868823"/>
            <a:ext cx="6102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10,9%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4895850" y="3156420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4895850" y="3156420"/>
            <a:ext cx="7725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4895850" y="3418357"/>
            <a:ext cx="24801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Actividades profesionales, científicas y técnicas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7917600" y="3356447"/>
            <a:ext cx="5598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12,5%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4895850" y="3644055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4895850" y="3644055"/>
            <a:ext cx="8859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4895850" y="3863130"/>
            <a:ext cx="3543300" cy="4800"/>
          </a:xfrm>
          <a:prstGeom prst="rect">
            <a:avLst/>
          </a:pr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/>
          <p:nvPr/>
        </p:nvSpPr>
        <p:spPr>
          <a:xfrm>
            <a:off x="424324" y="36281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PARTICIPACIÓN POR RUBROS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476250" y="718170"/>
            <a:ext cx="78486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directorios, cinco rubros superan el </a:t>
            </a:r>
            <a:r>
              <a:rPr lang="es" sz="27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20%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7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y tres rubros estan bajo el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700" i="1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10</a:t>
            </a:r>
            <a:r>
              <a:rPr lang="es" sz="2700" b="0" i="1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%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76250" y="1868492"/>
            <a:ext cx="4000500" cy="2376300"/>
          </a:xfrm>
          <a:prstGeom prst="roundRect">
            <a:avLst>
              <a:gd name="adj" fmla="val 2847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8"/>
          <p:cNvSpPr/>
          <p:nvPr/>
        </p:nvSpPr>
        <p:spPr>
          <a:xfrm>
            <a:off x="704850" y="2078032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MAYOR PARTICIPACIÓN DE DIRECTORAS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704850" y="2452334"/>
            <a:ext cx="1583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Información y comunicaciones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708273" y="2390425"/>
            <a:ext cx="578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33,3%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704850" y="2678032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8"/>
          <p:cNvSpPr/>
          <p:nvPr/>
        </p:nvSpPr>
        <p:spPr>
          <a:xfrm>
            <a:off x="704850" y="2678032"/>
            <a:ext cx="23598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704850" y="2939970"/>
            <a:ext cx="1563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Otras actividades de servicios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3708100" y="2878050"/>
            <a:ext cx="578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29,2%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704850" y="3165667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8"/>
          <p:cNvSpPr/>
          <p:nvPr/>
        </p:nvSpPr>
        <p:spPr>
          <a:xfrm>
            <a:off x="704850" y="3165667"/>
            <a:ext cx="20694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704850" y="3427605"/>
            <a:ext cx="1694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Explotación de minas y canteras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8"/>
          <p:cNvSpPr/>
          <p:nvPr/>
        </p:nvSpPr>
        <p:spPr>
          <a:xfrm>
            <a:off x="3708325" y="3365700"/>
            <a:ext cx="5781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29,0%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8"/>
          <p:cNvSpPr/>
          <p:nvPr/>
        </p:nvSpPr>
        <p:spPr>
          <a:xfrm>
            <a:off x="704850" y="3653303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8"/>
          <p:cNvSpPr/>
          <p:nvPr/>
        </p:nvSpPr>
        <p:spPr>
          <a:xfrm>
            <a:off x="704850" y="3653303"/>
            <a:ext cx="20553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8"/>
          <p:cNvSpPr/>
          <p:nvPr/>
        </p:nvSpPr>
        <p:spPr>
          <a:xfrm>
            <a:off x="704850" y="3872378"/>
            <a:ext cx="3543300" cy="4800"/>
          </a:xfrm>
          <a:prstGeom prst="rect">
            <a:avLst/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"/>
          <p:cNvSpPr/>
          <p:nvPr/>
        </p:nvSpPr>
        <p:spPr>
          <a:xfrm>
            <a:off x="4667250" y="1868492"/>
            <a:ext cx="4000500" cy="2376300"/>
          </a:xfrm>
          <a:prstGeom prst="roundRect">
            <a:avLst>
              <a:gd name="adj" fmla="val 2847"/>
            </a:avLst>
          </a:prstGeom>
          <a:solidFill>
            <a:srgbClr val="2D2F7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"/>
          <p:cNvSpPr/>
          <p:nvPr/>
        </p:nvSpPr>
        <p:spPr>
          <a:xfrm>
            <a:off x="4895850" y="2078032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F2D4B8"/>
                </a:solidFill>
                <a:latin typeface="Arial"/>
                <a:ea typeface="Arial"/>
                <a:cs typeface="Arial"/>
                <a:sym typeface="Arial"/>
              </a:rPr>
              <a:t>MENOR PARTICIPACIÓN DE DIRECTORAS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8"/>
          <p:cNvSpPr/>
          <p:nvPr/>
        </p:nvSpPr>
        <p:spPr>
          <a:xfrm>
            <a:off x="4895850" y="2452334"/>
            <a:ext cx="7053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Construcción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8"/>
          <p:cNvSpPr/>
          <p:nvPr/>
        </p:nvSpPr>
        <p:spPr>
          <a:xfrm>
            <a:off x="7989901" y="2390425"/>
            <a:ext cx="4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9,0%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8"/>
          <p:cNvSpPr/>
          <p:nvPr/>
        </p:nvSpPr>
        <p:spPr>
          <a:xfrm>
            <a:off x="4895850" y="2678032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8"/>
          <p:cNvSpPr/>
          <p:nvPr/>
        </p:nvSpPr>
        <p:spPr>
          <a:xfrm>
            <a:off x="4895850" y="2678032"/>
            <a:ext cx="6378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8"/>
          <p:cNvSpPr/>
          <p:nvPr/>
        </p:nvSpPr>
        <p:spPr>
          <a:xfrm>
            <a:off x="4895850" y="2939970"/>
            <a:ext cx="2682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Actividades artísticas, entretenimiento y recreativas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7989950" y="2878050"/>
            <a:ext cx="4875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9,0%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8"/>
          <p:cNvSpPr/>
          <p:nvPr/>
        </p:nvSpPr>
        <p:spPr>
          <a:xfrm>
            <a:off x="4895850" y="3165667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8"/>
          <p:cNvSpPr/>
          <p:nvPr/>
        </p:nvSpPr>
        <p:spPr>
          <a:xfrm>
            <a:off x="4895850" y="3165667"/>
            <a:ext cx="6378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4895850" y="3427605"/>
            <a:ext cx="18780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Comercio y reparación de vehículos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8"/>
          <p:cNvSpPr/>
          <p:nvPr/>
        </p:nvSpPr>
        <p:spPr>
          <a:xfrm>
            <a:off x="8028375" y="3365700"/>
            <a:ext cx="4488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9,7%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4895850" y="3653303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8"/>
          <p:cNvSpPr/>
          <p:nvPr/>
        </p:nvSpPr>
        <p:spPr>
          <a:xfrm>
            <a:off x="4895850" y="3653303"/>
            <a:ext cx="6873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8"/>
          <p:cNvSpPr/>
          <p:nvPr/>
        </p:nvSpPr>
        <p:spPr>
          <a:xfrm>
            <a:off x="4895850" y="3872378"/>
            <a:ext cx="3543300" cy="4800"/>
          </a:xfrm>
          <a:prstGeom prst="rect">
            <a:avLst/>
          </a:pr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/>
          <p:nvPr/>
        </p:nvSpPr>
        <p:spPr>
          <a:xfrm>
            <a:off x="4088175" y="1407100"/>
            <a:ext cx="199800" cy="16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9" title="Captura de pantalla 2026-02-27 a la(s) 12.52.18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3076" y="944450"/>
            <a:ext cx="5260926" cy="32545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9"/>
          <p:cNvSpPr/>
          <p:nvPr/>
        </p:nvSpPr>
        <p:spPr>
          <a:xfrm>
            <a:off x="507550" y="929675"/>
            <a:ext cx="38310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Las mujeres ganan menos en </a:t>
            </a:r>
            <a:r>
              <a:rPr lang="es" sz="29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ambos niveles</a:t>
            </a: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; la brecha salarial es mayor en cargos ejecutivos.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BRECHA SALARIAL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9" title="Captura de pantalla 2026-04-22 a la(s) 1.21.10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850" y="3390900"/>
            <a:ext cx="3010263" cy="149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0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/>
          <p:nvPr/>
        </p:nvSpPr>
        <p:spPr>
          <a:xfrm>
            <a:off x="4088175" y="1407100"/>
            <a:ext cx="199800" cy="16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EMPRESAS IPSA VS RESTO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507550" y="720477"/>
            <a:ext cx="78486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Las IPSA lideran en </a:t>
            </a:r>
            <a:r>
              <a:rPr lang="es" sz="27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directorios </a:t>
            </a:r>
            <a:r>
              <a:rPr lang="es" sz="2700" i="1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y trabajadoras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, pero el resto tiene más </a:t>
            </a:r>
            <a:r>
              <a:rPr lang="es" sz="2700" b="0" i="1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gerentas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40" title="Captura de pantalla 2026-04-20 a la(s) 3.15.05 p. m..png"/>
          <p:cNvPicPr preferRelativeResize="0"/>
          <p:nvPr/>
        </p:nvPicPr>
        <p:blipFill rotWithShape="1">
          <a:blip r:embed="rId4">
            <a:alphaModFix/>
          </a:blip>
          <a:srcRect t="3148"/>
          <a:stretch/>
        </p:blipFill>
        <p:spPr>
          <a:xfrm>
            <a:off x="152400" y="1821775"/>
            <a:ext cx="8839200" cy="309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D9B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4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/>
          <p:nvPr/>
        </p:nvSpPr>
        <p:spPr>
          <a:xfrm>
            <a:off x="571500" y="1672605"/>
            <a:ext cx="8241000" cy="1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6800"/>
              <a:buFont typeface="Georgia"/>
              <a:buNone/>
            </a:pPr>
            <a:r>
              <a:rPr lang="es" sz="6800" b="0" i="0" u="none" strike="noStrike" cap="none">
                <a:solidFill>
                  <a:srgbClr val="F7F4EE"/>
                </a:solidFill>
                <a:latin typeface="Georgia"/>
                <a:ea typeface="Georgia"/>
                <a:cs typeface="Georgia"/>
                <a:sym typeface="Georgia"/>
              </a:rPr>
              <a:t>Evolución </a:t>
            </a:r>
            <a:endParaRPr sz="6800" b="0" i="0" u="none" strike="noStrike" cap="none">
              <a:solidFill>
                <a:srgbClr val="F7F4EE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6800"/>
              <a:buFont typeface="Georgia"/>
              <a:buNone/>
            </a:pPr>
            <a:r>
              <a:rPr lang="es" sz="6800" b="0" i="1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2022 – 2025</a:t>
            </a:r>
            <a:endParaRPr sz="6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571500" y="3778570"/>
            <a:ext cx="53961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0B5C5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F0B5C5"/>
                </a:solidFill>
                <a:latin typeface="Arial"/>
                <a:ea typeface="Arial"/>
                <a:cs typeface="Arial"/>
                <a:sym typeface="Arial"/>
              </a:rPr>
              <a:t>Tendencias de cuatro años en una muestra consistente de 378 empresas.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48D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C45C9F"/>
                </a:solidFill>
              </a:rPr>
              <a:t>EVOLUCIÓN 2022-2025</a:t>
            </a:r>
            <a:endParaRPr sz="1000" b="0" i="0" u="none" strike="noStrike" cap="none">
              <a:solidFill>
                <a:srgbClr val="C45C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42" title="Captura de pantalla 2026-04-20 a la(s) 2.17.00 p. m.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900" y="2330100"/>
            <a:ext cx="5818876" cy="25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/>
          <p:nvPr/>
        </p:nvSpPr>
        <p:spPr>
          <a:xfrm>
            <a:off x="710025" y="762000"/>
            <a:ext cx="80586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5400"/>
              <a:buFont typeface="Georgia"/>
              <a:buNone/>
            </a:pPr>
            <a:r>
              <a:rPr lang="es"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Las gerentas de primera línea suben</a:t>
            </a:r>
            <a:r>
              <a:rPr lang="es" sz="26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600" b="0" i="1" u="none" strike="noStrike" cap="none">
                <a:solidFill>
                  <a:srgbClr val="C45C9F"/>
                </a:solidFill>
                <a:latin typeface="Georgia"/>
                <a:ea typeface="Georgia"/>
                <a:cs typeface="Georgia"/>
                <a:sym typeface="Georgia"/>
              </a:rPr>
              <a:t>1,7 pp</a:t>
            </a:r>
            <a:r>
              <a:rPr lang="es" sz="2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mientras que</a:t>
            </a:r>
            <a:r>
              <a:rPr lang="es"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directoras y trabajadoras muestran una tendencia al alza entre 2021-2024 </a:t>
            </a:r>
            <a:r>
              <a:rPr lang="es" sz="2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 </a:t>
            </a:r>
            <a:r>
              <a:rPr lang="es" sz="2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un leve retroceso en 2025.</a:t>
            </a:r>
            <a:endParaRPr sz="2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48D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3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C45C9F"/>
                </a:solidFill>
              </a:rPr>
              <a:t>PARTICIPACIÓN EN DIRECTORIOS 2022-2025</a:t>
            </a:r>
            <a:endParaRPr sz="1000" b="0" i="0" u="none" strike="noStrike" cap="none">
              <a:solidFill>
                <a:srgbClr val="C45C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5770200" y="1406863"/>
            <a:ext cx="32526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5400"/>
              <a:buFont typeface="Georgia"/>
              <a:buNone/>
            </a:pPr>
            <a:r>
              <a:rPr lang="es" sz="27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Las empresas sin directoras caen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700" i="1">
                <a:solidFill>
                  <a:srgbClr val="C45C9F"/>
                </a:solidFill>
                <a:latin typeface="Georgia"/>
                <a:ea typeface="Georgia"/>
                <a:cs typeface="Georgia"/>
                <a:sym typeface="Georgia"/>
              </a:rPr>
              <a:t>10,6 pp</a:t>
            </a:r>
            <a:r>
              <a:rPr lang="es" sz="27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mientras que las sin gerentas aumentan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43" title="Captura de pantalla 2026-04-20 a la(s) 2.23.15 p. m..png"/>
          <p:cNvPicPr preferRelativeResize="0"/>
          <p:nvPr/>
        </p:nvPicPr>
        <p:blipFill rotWithShape="1">
          <a:blip r:embed="rId3">
            <a:alphaModFix/>
          </a:blip>
          <a:srcRect r="3391"/>
          <a:stretch/>
        </p:blipFill>
        <p:spPr>
          <a:xfrm>
            <a:off x="119150" y="946400"/>
            <a:ext cx="5521874" cy="34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4D9B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4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C45C9F"/>
                </a:solidFill>
              </a:rPr>
              <a:t>EVOLUCIÓN POR RUBROS 2022-2025</a:t>
            </a:r>
            <a:endParaRPr sz="1000" b="0" i="0" u="none" strike="noStrike" cap="none">
              <a:solidFill>
                <a:srgbClr val="C45C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4"/>
          <p:cNvSpPr/>
          <p:nvPr/>
        </p:nvSpPr>
        <p:spPr>
          <a:xfrm>
            <a:off x="476250" y="574196"/>
            <a:ext cx="8437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400"/>
              <a:buFont typeface="Georgia"/>
              <a:buNone/>
            </a:pPr>
            <a:r>
              <a:rPr lang="e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Los mayores</a:t>
            </a:r>
            <a:r>
              <a:rPr lang="es" sz="24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400" b="0" i="1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avances </a:t>
            </a:r>
            <a:r>
              <a:rPr lang="e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y los mayores</a:t>
            </a:r>
            <a:r>
              <a:rPr lang="es" sz="24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4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retrocesos </a:t>
            </a:r>
            <a:r>
              <a:rPr lang="es" sz="2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en cuatro años.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44" title="Captura de pantalla 2026-04-22 a la(s) 12.02.19 p. m.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675" y="1195400"/>
            <a:ext cx="8597775" cy="37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4"/>
          <p:cNvSpPr txBox="1"/>
          <p:nvPr/>
        </p:nvSpPr>
        <p:spPr>
          <a:xfrm>
            <a:off x="403000" y="908998"/>
            <a:ext cx="90489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950">
                <a:solidFill>
                  <a:schemeClr val="lt1"/>
                </a:solidFill>
                <a:highlight>
                  <a:srgbClr val="474D9B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Variación en puntos porcentuales de la participación femenina entre 2022 y 2025, en los rubros donde el cambio fue más relevante.</a:t>
            </a:r>
            <a:endParaRPr sz="950">
              <a:solidFill>
                <a:schemeClr val="lt1"/>
              </a:solidFill>
              <a:highlight>
                <a:srgbClr val="474D9B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5"/>
          <p:cNvSpPr/>
          <p:nvPr/>
        </p:nvSpPr>
        <p:spPr>
          <a:xfrm>
            <a:off x="1568725" y="1644408"/>
            <a:ext cx="2519400" cy="5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5"/>
          <p:cNvSpPr/>
          <p:nvPr/>
        </p:nvSpPr>
        <p:spPr>
          <a:xfrm>
            <a:off x="4088175" y="1758508"/>
            <a:ext cx="199800" cy="161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5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CONCLUSIONES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5"/>
          <p:cNvSpPr/>
          <p:nvPr/>
        </p:nvSpPr>
        <p:spPr>
          <a:xfrm>
            <a:off x="421000" y="910533"/>
            <a:ext cx="7848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Avances </a:t>
            </a:r>
            <a:r>
              <a:rPr lang="es" sz="27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reales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, brechas </a:t>
            </a:r>
            <a:r>
              <a:rPr lang="es" sz="2700" b="0" i="1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persistentes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476250" y="1709834"/>
            <a:ext cx="4010100" cy="1147800"/>
          </a:xfrm>
          <a:prstGeom prst="roundRect">
            <a:avLst>
              <a:gd name="adj" fmla="val 5465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5"/>
          <p:cNvSpPr/>
          <p:nvPr/>
        </p:nvSpPr>
        <p:spPr>
          <a:xfrm>
            <a:off x="704850" y="1938436"/>
            <a:ext cx="209700" cy="209700"/>
          </a:xfrm>
          <a:prstGeom prst="ellipse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5"/>
          <p:cNvSpPr/>
          <p:nvPr/>
        </p:nvSpPr>
        <p:spPr>
          <a:xfrm>
            <a:off x="685800" y="1919941"/>
            <a:ext cx="247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1100"/>
              <a:buFont typeface="Georgia"/>
              <a:buNone/>
            </a:pPr>
            <a:r>
              <a:rPr lang="es" sz="1100" b="0" i="0" u="none" strike="noStrike" cap="none">
                <a:solidFill>
                  <a:srgbClr val="F7F4EE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1000125" y="1943207"/>
            <a:ext cx="33642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1100"/>
              <a:buFont typeface="Arial"/>
              <a:buNone/>
            </a:pPr>
            <a:r>
              <a:rPr lang="es" sz="13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A mayor jerarquía, menor participación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704850" y="2262281"/>
            <a:ext cx="36594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5E60A0"/>
              </a:buClr>
              <a:buSzPts val="900"/>
              <a:buFont typeface="Arial"/>
              <a:buNone/>
            </a:pPr>
            <a:r>
              <a:rPr lang="es" sz="1100" b="0" i="0" u="none" strike="noStrike" cap="none">
                <a:solidFill>
                  <a:srgbClr val="5E60A0"/>
                </a:solidFill>
                <a:latin typeface="Arial"/>
                <a:ea typeface="Arial"/>
                <a:cs typeface="Arial"/>
                <a:sym typeface="Arial"/>
              </a:rPr>
              <a:t>39% de trabajadoras, 23,1% de gerentas y 17% de directoras.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4657725" y="1709834"/>
            <a:ext cx="4010100" cy="1092300"/>
          </a:xfrm>
          <a:prstGeom prst="roundRect">
            <a:avLst>
              <a:gd name="adj" fmla="val 5465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5"/>
          <p:cNvSpPr/>
          <p:nvPr/>
        </p:nvSpPr>
        <p:spPr>
          <a:xfrm>
            <a:off x="4886325" y="1938436"/>
            <a:ext cx="209700" cy="209700"/>
          </a:xfrm>
          <a:prstGeom prst="ellipse">
            <a:avLst/>
          </a:prstGeom>
          <a:solidFill>
            <a:srgbClr val="3FA8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5"/>
          <p:cNvSpPr/>
          <p:nvPr/>
        </p:nvSpPr>
        <p:spPr>
          <a:xfrm>
            <a:off x="4867275" y="1875527"/>
            <a:ext cx="2478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1100"/>
              <a:buFont typeface="Georgia"/>
              <a:buNone/>
            </a:pPr>
            <a:r>
              <a:rPr lang="es" sz="1100" b="0" i="0" u="none" strike="noStrike" cap="none">
                <a:solidFill>
                  <a:srgbClr val="F7F4EE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5"/>
          <p:cNvSpPr/>
          <p:nvPr/>
        </p:nvSpPr>
        <p:spPr>
          <a:xfrm>
            <a:off x="5181600" y="1943207"/>
            <a:ext cx="32892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1100"/>
              <a:buFont typeface="Arial"/>
              <a:buNone/>
            </a:pPr>
            <a:r>
              <a:rPr lang="es" sz="1300" b="1">
                <a:solidFill>
                  <a:srgbClr val="2D2F7C"/>
                </a:solidFill>
              </a:rPr>
              <a:t>Empresas Cero siguen siendo frecuentes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5"/>
          <p:cNvSpPr/>
          <p:nvPr/>
        </p:nvSpPr>
        <p:spPr>
          <a:xfrm>
            <a:off x="4886325" y="2262286"/>
            <a:ext cx="36594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5E60A0"/>
              </a:buClr>
              <a:buSzPts val="900"/>
              <a:buFont typeface="Arial"/>
              <a:buNone/>
            </a:pPr>
            <a:r>
              <a:rPr lang="es" sz="1100">
                <a:solidFill>
                  <a:srgbClr val="5E60A0"/>
                </a:solidFill>
              </a:rPr>
              <a:t>37% de las empresas no tienen mujeres en gerencias y 33% no las tienen en sus directorios.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5"/>
          <p:cNvSpPr/>
          <p:nvPr/>
        </p:nvSpPr>
        <p:spPr>
          <a:xfrm>
            <a:off x="476250" y="3036684"/>
            <a:ext cx="4010100" cy="1092300"/>
          </a:xfrm>
          <a:prstGeom prst="roundRect">
            <a:avLst>
              <a:gd name="adj" fmla="val 5465"/>
            </a:avLst>
          </a:prstGeom>
          <a:solidFill>
            <a:srgbClr val="9FC5E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5"/>
          <p:cNvSpPr/>
          <p:nvPr/>
        </p:nvSpPr>
        <p:spPr>
          <a:xfrm>
            <a:off x="704850" y="3265286"/>
            <a:ext cx="209700" cy="209700"/>
          </a:xfrm>
          <a:prstGeom prst="ellipse">
            <a:avLst/>
          </a:prstGeom>
          <a:solidFill>
            <a:srgbClr val="3FA894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5"/>
          <p:cNvSpPr/>
          <p:nvPr/>
        </p:nvSpPr>
        <p:spPr>
          <a:xfrm>
            <a:off x="685800" y="3202377"/>
            <a:ext cx="2478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1100"/>
              <a:buFont typeface="Georgia"/>
              <a:buNone/>
            </a:pPr>
            <a:r>
              <a:rPr lang="es" sz="1100">
                <a:solidFill>
                  <a:srgbClr val="F7F4EE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5"/>
          <p:cNvSpPr/>
          <p:nvPr/>
        </p:nvSpPr>
        <p:spPr>
          <a:xfrm>
            <a:off x="1000125" y="3270050"/>
            <a:ext cx="357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1100"/>
              <a:buFont typeface="Arial"/>
              <a:buNone/>
            </a:pPr>
            <a:r>
              <a:rPr lang="es" sz="1300" b="1">
                <a:solidFill>
                  <a:srgbClr val="2D2F7C"/>
                </a:solidFill>
              </a:rPr>
              <a:t>Persiste una segregación horizontal por rubros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5"/>
          <p:cNvSpPr/>
          <p:nvPr/>
        </p:nvSpPr>
        <p:spPr>
          <a:xfrm>
            <a:off x="5750200" y="2930458"/>
            <a:ext cx="2519400" cy="561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5"/>
          <p:cNvSpPr/>
          <p:nvPr/>
        </p:nvSpPr>
        <p:spPr>
          <a:xfrm>
            <a:off x="4657725" y="2995884"/>
            <a:ext cx="4010100" cy="1147800"/>
          </a:xfrm>
          <a:prstGeom prst="roundRect">
            <a:avLst>
              <a:gd name="adj" fmla="val 5465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4886325" y="3224486"/>
            <a:ext cx="209700" cy="209700"/>
          </a:xfrm>
          <a:prstGeom prst="ellipse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5"/>
          <p:cNvSpPr/>
          <p:nvPr/>
        </p:nvSpPr>
        <p:spPr>
          <a:xfrm>
            <a:off x="4867275" y="3187496"/>
            <a:ext cx="247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ctr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1100"/>
              <a:buFont typeface="Georgia"/>
              <a:buNone/>
            </a:pPr>
            <a:r>
              <a:rPr lang="es" sz="1100">
                <a:solidFill>
                  <a:srgbClr val="F7F4EE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5"/>
          <p:cNvSpPr/>
          <p:nvPr/>
        </p:nvSpPr>
        <p:spPr>
          <a:xfrm>
            <a:off x="5181600" y="3229257"/>
            <a:ext cx="33642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1100"/>
              <a:buFont typeface="Arial"/>
              <a:buNone/>
            </a:pPr>
            <a:r>
              <a:rPr lang="es" sz="1300" b="1">
                <a:solidFill>
                  <a:srgbClr val="2D2F7C"/>
                </a:solidFill>
              </a:rPr>
              <a:t>A mayor jerarquía, mayor brecha salarial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5"/>
          <p:cNvSpPr/>
          <p:nvPr/>
        </p:nvSpPr>
        <p:spPr>
          <a:xfrm>
            <a:off x="4886325" y="3548331"/>
            <a:ext cx="3659400" cy="5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5E60A0"/>
              </a:buClr>
              <a:buSzPts val="900"/>
              <a:buFont typeface="Arial"/>
              <a:buNone/>
            </a:pPr>
            <a:r>
              <a:rPr lang="es" sz="1100">
                <a:solidFill>
                  <a:srgbClr val="5E60A0"/>
                </a:solidFill>
              </a:rPr>
              <a:t>10,2% en el nivel ejecutivo y 8,2% en el nivel administrativo y medio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5"/>
          <p:cNvSpPr/>
          <p:nvPr/>
        </p:nvSpPr>
        <p:spPr>
          <a:xfrm>
            <a:off x="743325" y="3758636"/>
            <a:ext cx="36594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5E60A0"/>
              </a:buClr>
              <a:buSzPts val="900"/>
              <a:buFont typeface="Arial"/>
              <a:buNone/>
            </a:pPr>
            <a:r>
              <a:rPr lang="es" sz="1100">
                <a:solidFill>
                  <a:srgbClr val="5E60A0"/>
                </a:solidFill>
              </a:rPr>
              <a:t>Pero hay cambios relevantes en los últimos años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6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ESTUDIOS CHILEMUJERES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46" title="Captura de pantalla 2026-04-22 a la(s) 12.44.35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077" y="915873"/>
            <a:ext cx="2706475" cy="34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6"/>
          <p:cNvSpPr/>
          <p:nvPr/>
        </p:nvSpPr>
        <p:spPr>
          <a:xfrm>
            <a:off x="4157075" y="1254275"/>
            <a:ext cx="41133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Diversidad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Corresponsabilidad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Acoso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Adaptabilidad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Formalidad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A1467A"/>
                </a:solidFill>
                <a:latin typeface="Georgia"/>
                <a:ea typeface="Georgia"/>
                <a:cs typeface="Georgia"/>
                <a:sym typeface="Georgia"/>
              </a:rPr>
              <a:t>Gobierno Corporativo</a:t>
            </a:r>
            <a:endParaRPr sz="2700">
              <a:solidFill>
                <a:srgbClr val="A1467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/>
        </p:nvSpPr>
        <p:spPr>
          <a:xfrm>
            <a:off x="1542654" y="1784381"/>
            <a:ext cx="47904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F90"/>
              </a:buClr>
              <a:buSzPts val="2500"/>
              <a:buFont typeface="Poppins"/>
              <a:buNone/>
            </a:pPr>
            <a:r>
              <a:rPr lang="es" sz="2300" b="1" i="0" u="none" strike="noStrike" cap="none">
                <a:solidFill>
                  <a:srgbClr val="000F90"/>
                </a:solidFill>
                <a:latin typeface="Poppins"/>
                <a:ea typeface="Poppins"/>
                <a:cs typeface="Poppins"/>
                <a:sym typeface="Poppins"/>
              </a:rPr>
              <a:t>Somos una organización sin fines de lucro que trabajamos por la igualdad de derechos y oportunidades laborales de las mujeres en Chile, mediante políticas públicas y empresariales y la generaci</a:t>
            </a:r>
            <a:r>
              <a:rPr lang="es" sz="2300" b="1">
                <a:solidFill>
                  <a:srgbClr val="000F90"/>
                </a:solidFill>
                <a:latin typeface="Poppins"/>
                <a:ea typeface="Poppins"/>
                <a:cs typeface="Poppins"/>
                <a:sym typeface="Poppins"/>
              </a:rPr>
              <a:t>ón de evidencia</a:t>
            </a:r>
            <a:r>
              <a:rPr lang="es" sz="2300" b="1" i="0" u="none" strike="noStrike" cap="none">
                <a:solidFill>
                  <a:srgbClr val="000F90"/>
                </a:solidFill>
                <a:latin typeface="Poppins"/>
                <a:ea typeface="Poppins"/>
                <a:cs typeface="Poppins"/>
                <a:sym typeface="Poppins"/>
              </a:rPr>
              <a:t> ”</a:t>
            </a:r>
            <a:endParaRPr sz="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1084509" y="1687370"/>
            <a:ext cx="3084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01"/>
              </a:buClr>
              <a:buSzPts val="4500"/>
              <a:buFont typeface="Arial"/>
              <a:buNone/>
            </a:pPr>
            <a:r>
              <a:rPr lang="es" sz="4500" b="1" i="0" u="none" strike="noStrike" cap="none">
                <a:solidFill>
                  <a:srgbClr val="FF6D0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4500" b="1" i="0" u="none" strike="noStrike" cap="none">
              <a:solidFill>
                <a:srgbClr val="FF6D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9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652" y="716094"/>
            <a:ext cx="2595450" cy="63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7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7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ESTUDIOS CHILEMUJERES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7"/>
          <p:cNvSpPr/>
          <p:nvPr/>
        </p:nvSpPr>
        <p:spPr>
          <a:xfrm>
            <a:off x="3455584" y="1281750"/>
            <a:ext cx="5071200" cy="19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353638"/>
                </a:solidFill>
                <a:latin typeface="Georgia"/>
                <a:ea typeface="Georgia"/>
                <a:cs typeface="Georgia"/>
                <a:sym typeface="Georgia"/>
              </a:rPr>
              <a:t>Barreras a la incorporación de mujeres</a:t>
            </a:r>
            <a:endParaRPr sz="21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353638"/>
                </a:solidFill>
                <a:latin typeface="Georgia"/>
                <a:ea typeface="Georgia"/>
                <a:cs typeface="Georgia"/>
                <a:sym typeface="Georgia"/>
              </a:rPr>
              <a:t>Impactos de la diversidad de género en los directorios</a:t>
            </a:r>
            <a:endParaRPr sz="21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353638"/>
                </a:solidFill>
                <a:latin typeface="Georgia"/>
                <a:ea typeface="Georgia"/>
                <a:cs typeface="Georgia"/>
                <a:sym typeface="Georgia"/>
              </a:rPr>
              <a:t>Modelos de diversidad en los directorios e indicadores de género</a:t>
            </a:r>
            <a:endParaRPr sz="21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353638"/>
                </a:solidFill>
                <a:latin typeface="Georgia"/>
                <a:ea typeface="Georgia"/>
                <a:cs typeface="Georgia"/>
                <a:sym typeface="Georgia"/>
              </a:rPr>
              <a:t>Caso chileno: Ley N°21.757 de “Más Mujeres en Directorios”</a:t>
            </a:r>
            <a:endParaRPr sz="2100">
              <a:solidFill>
                <a:srgbClr val="35363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25" name="Google Shape;425;p47" title="Captura de pantalla 2026-04-22 a la(s) 12.48.31 p. m..png"/>
          <p:cNvPicPr preferRelativeResize="0"/>
          <p:nvPr/>
        </p:nvPicPr>
        <p:blipFill rotWithShape="1">
          <a:blip r:embed="rId4">
            <a:alphaModFix/>
          </a:blip>
          <a:srcRect l="1614"/>
          <a:stretch/>
        </p:blipFill>
        <p:spPr>
          <a:xfrm>
            <a:off x="769325" y="757500"/>
            <a:ext cx="2781600" cy="398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48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8"/>
          <p:cNvSpPr/>
          <p:nvPr/>
        </p:nvSpPr>
        <p:spPr>
          <a:xfrm>
            <a:off x="507549" y="42106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100" b="1">
                <a:solidFill>
                  <a:srgbClr val="B94591"/>
                </a:solidFill>
              </a:rPr>
              <a:t>DESCARGA ESTUDIO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507550" y="1254700"/>
            <a:ext cx="4402800" cy="1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300"/>
              <a:buFont typeface="Georgia"/>
              <a:buNone/>
            </a:pPr>
            <a:r>
              <a:rPr lang="es" sz="40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VII Reporte de 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Indicadores de </a:t>
            </a:r>
            <a:r>
              <a:rPr lang="es" sz="4000" i="1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lang="es" sz="40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énero 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las </a:t>
            </a:r>
            <a:r>
              <a:rPr lang="es" sz="40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mpresas en Chile </a:t>
            </a:r>
            <a:r>
              <a:rPr lang="es" sz="4000" b="0" i="0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2025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48" title="qr_chilemujeres_v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200" y="1023400"/>
            <a:ext cx="3217075" cy="32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9"/>
          <p:cNvSpPr txBox="1">
            <a:spLocks noGrp="1"/>
          </p:cNvSpPr>
          <p:nvPr>
            <p:ph type="ctrTitle"/>
          </p:nvPr>
        </p:nvSpPr>
        <p:spPr>
          <a:xfrm>
            <a:off x="428625" y="315665"/>
            <a:ext cx="25719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endParaRPr/>
          </a:p>
        </p:txBody>
      </p:sp>
      <p:sp>
        <p:nvSpPr>
          <p:cNvPr id="439" name="Google Shape;439;p49"/>
          <p:cNvSpPr txBox="1">
            <a:spLocks noGrp="1"/>
          </p:cNvSpPr>
          <p:nvPr>
            <p:ph type="subTitle" idx="1"/>
          </p:nvPr>
        </p:nvSpPr>
        <p:spPr>
          <a:xfrm>
            <a:off x="428625" y="1013073"/>
            <a:ext cx="2571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440" name="Google Shape;440;p49"/>
          <p:cNvSpPr/>
          <p:nvPr/>
        </p:nvSpPr>
        <p:spPr>
          <a:xfrm>
            <a:off x="-1" y="-46000"/>
            <a:ext cx="9317400" cy="5235600"/>
          </a:xfrm>
          <a:prstGeom prst="rect">
            <a:avLst/>
          </a:prstGeom>
          <a:solidFill>
            <a:srgbClr val="000F90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49"/>
          <p:cNvSpPr txBox="1"/>
          <p:nvPr/>
        </p:nvSpPr>
        <p:spPr>
          <a:xfrm>
            <a:off x="2890462" y="1970391"/>
            <a:ext cx="33630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oppins"/>
              <a:buNone/>
            </a:pPr>
            <a:r>
              <a:rPr lang="es" sz="4500" b="1" i="0" u="none" strike="noStrike" cap="none">
                <a:solidFill>
                  <a:srgbClr val="FF6D01"/>
                </a:solidFill>
                <a:latin typeface="Poppins"/>
                <a:ea typeface="Poppins"/>
                <a:cs typeface="Poppins"/>
                <a:sym typeface="Poppins"/>
              </a:rPr>
              <a:t>Hablemos! </a:t>
            </a:r>
            <a:endParaRPr sz="4500" b="1" i="0" u="none" strike="noStrike" cap="none">
              <a:solidFill>
                <a:srgbClr val="FF6D0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49"/>
          <p:cNvSpPr txBox="1"/>
          <p:nvPr/>
        </p:nvSpPr>
        <p:spPr>
          <a:xfrm>
            <a:off x="4225203" y="3205206"/>
            <a:ext cx="694200" cy="1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</a:pPr>
            <a:endParaRPr sz="600" b="0" i="0" u="none" strike="noStrike" cap="none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443" name="Google Shape;443;p49"/>
          <p:cNvSpPr txBox="1"/>
          <p:nvPr/>
        </p:nvSpPr>
        <p:spPr>
          <a:xfrm>
            <a:off x="1700717" y="2761800"/>
            <a:ext cx="57426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</a:pPr>
            <a:r>
              <a:rPr lang="es" sz="2000" b="1" i="0" u="none" strike="noStrike" cap="none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mjdiaz@chilemujeres.cl</a:t>
            </a:r>
            <a:endParaRPr sz="2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Poppins"/>
              <a:buNone/>
            </a:pPr>
            <a:r>
              <a:rPr lang="es" sz="2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www.chilemujeres.cl</a:t>
            </a:r>
            <a:endParaRPr sz="2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175"/>
            <a:ext cx="914399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/>
          <p:nvPr/>
        </p:nvSpPr>
        <p:spPr>
          <a:xfrm>
            <a:off x="1484000" y="4270525"/>
            <a:ext cx="6633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1200"/>
              <a:buFont typeface="Arial"/>
              <a:buNone/>
            </a:pPr>
            <a:r>
              <a:rPr lang="es" sz="1200" b="1">
                <a:solidFill>
                  <a:srgbClr val="2D2F7C"/>
                </a:solidFill>
              </a:rPr>
              <a:t>Ministerio de Hacienda</a:t>
            </a:r>
            <a:r>
              <a:rPr lang="es" sz="12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s" sz="1200" b="1">
                <a:solidFill>
                  <a:srgbClr val="2D2F7C"/>
                </a:solidFill>
              </a:rPr>
              <a:t>Ministerio de Economía, Fomento y Turismo</a:t>
            </a:r>
            <a:r>
              <a:rPr lang="es" sz="12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 · </a:t>
            </a:r>
            <a:r>
              <a:rPr lang="es" sz="1200" b="1">
                <a:solidFill>
                  <a:srgbClr val="2D2F7C"/>
                </a:solidFill>
              </a:rPr>
              <a:t>ChileMujeres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3995900" y="906650"/>
            <a:ext cx="4402800" cy="19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300"/>
              <a:buFont typeface="Georgia"/>
              <a:buNone/>
            </a:pPr>
            <a:r>
              <a:rPr lang="es" sz="40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VII Reporte de 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Indicadores de </a:t>
            </a:r>
            <a:r>
              <a:rPr lang="es" sz="4000" i="1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G</a:t>
            </a:r>
            <a:r>
              <a:rPr lang="es" sz="40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énero 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las </a:t>
            </a:r>
            <a:r>
              <a:rPr lang="es" sz="40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</a:t>
            </a:r>
            <a:r>
              <a:rPr lang="es" sz="40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mpresas en Chile </a:t>
            </a:r>
            <a:r>
              <a:rPr lang="es" sz="4000" b="0" i="0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2025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6800" y="804164"/>
            <a:ext cx="2973450" cy="30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/>
        </p:nvSpPr>
        <p:spPr>
          <a:xfrm>
            <a:off x="4487700" y="3102178"/>
            <a:ext cx="1672200" cy="23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1" title="Captura de pantalla 2026-02-27 a la(s) 12.40.48 p. m.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851" y="281688"/>
            <a:ext cx="3706725" cy="458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/>
          <p:nvPr/>
        </p:nvSpPr>
        <p:spPr>
          <a:xfrm>
            <a:off x="415025" y="906368"/>
            <a:ext cx="43167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3200"/>
              <a:buFont typeface="Georgia"/>
              <a:buNone/>
            </a:pPr>
            <a:r>
              <a:rPr lang="es" sz="32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Una medición sistemática de la </a:t>
            </a:r>
            <a:r>
              <a:rPr lang="es" sz="32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equidad de género </a:t>
            </a:r>
            <a:r>
              <a:rPr lang="es" sz="32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las empresas.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/>
          <p:nvPr/>
        </p:nvSpPr>
        <p:spPr>
          <a:xfrm>
            <a:off x="415025" y="594400"/>
            <a:ext cx="4316700" cy="1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1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ACERCA DEL REPORTE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31" title="Captura de pantalla 2026-04-20 a la(s) 1.23.46 p. m..png"/>
          <p:cNvPicPr preferRelativeResize="0"/>
          <p:nvPr/>
        </p:nvPicPr>
        <p:blipFill rotWithShape="1">
          <a:blip r:embed="rId4">
            <a:alphaModFix/>
          </a:blip>
          <a:srcRect t="17137" b="38501"/>
          <a:stretch/>
        </p:blipFill>
        <p:spPr>
          <a:xfrm>
            <a:off x="467175" y="3150775"/>
            <a:ext cx="2184600" cy="125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1"/>
          <p:cNvSpPr/>
          <p:nvPr/>
        </p:nvSpPr>
        <p:spPr>
          <a:xfrm>
            <a:off x="2936525" y="3447638"/>
            <a:ext cx="1452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A894"/>
              </a:buClr>
              <a:buSzPts val="2000"/>
              <a:buFont typeface="Georgia"/>
              <a:buNone/>
            </a:pPr>
            <a:r>
              <a:rPr lang="es" sz="2000" b="0" i="0" u="none" strike="noStrike" cap="none">
                <a:solidFill>
                  <a:srgbClr val="3FA894"/>
                </a:solidFill>
                <a:latin typeface="Georgia"/>
                <a:ea typeface="Georgia"/>
                <a:cs typeface="Georgia"/>
                <a:sym typeface="Georgia"/>
              </a:rPr>
              <a:t>NCG N°386 &amp; N°461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398" y="242538"/>
            <a:ext cx="1107269" cy="270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/>
          <p:nvPr/>
        </p:nvSpPr>
        <p:spPr>
          <a:xfrm>
            <a:off x="476250" y="612023"/>
            <a:ext cx="73581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A mayor nivel de responsabilidad, </a:t>
            </a:r>
            <a:r>
              <a:rPr lang="es" sz="29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menor </a:t>
            </a: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la participación de mujeres.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2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PRINCIPALES INDICADORES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2"/>
          <p:cNvSpPr/>
          <p:nvPr/>
        </p:nvSpPr>
        <p:spPr>
          <a:xfrm>
            <a:off x="600163" y="4543685"/>
            <a:ext cx="2302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365.632 mujeres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2"/>
          <p:cNvSpPr/>
          <p:nvPr/>
        </p:nvSpPr>
        <p:spPr>
          <a:xfrm>
            <a:off x="3313900" y="4543675"/>
            <a:ext cx="2302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1.229 de 5.333 cargos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6027625" y="4543675"/>
            <a:ext cx="2302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ctr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553 de 3.245 cargos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32" title="Captura de pantalla 2026-04-22 a la(s) 1.16.49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173" y="1629200"/>
            <a:ext cx="2488024" cy="29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 title="Captura de pantalla 2026-04-22 a la(s) 1.18.58 p. m.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3559" y="1658348"/>
            <a:ext cx="2471165" cy="288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 title="Captura de pantalla 2026-04-22 a la(s) 1.19.21 p. m.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0075" y="1658348"/>
            <a:ext cx="2444959" cy="2885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/>
          <p:nvPr/>
        </p:nvSpPr>
        <p:spPr>
          <a:xfrm>
            <a:off x="701613" y="3660320"/>
            <a:ext cx="2482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Organizaciones SIN mujeres trabajadoras (1,</a:t>
            </a:r>
            <a:r>
              <a:rPr lang="es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0</a:t>
            </a: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%)</a:t>
            </a:r>
            <a:endParaRPr sz="1400" i="0" u="none" strike="noStrike" cap="non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3407636" y="3600485"/>
            <a:ext cx="24828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Organizaciones SIN mujeres en Gerencias de Primera Línea (3</a:t>
            </a:r>
            <a:r>
              <a:rPr lang="es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7,0</a:t>
            </a: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%)</a:t>
            </a:r>
            <a:endParaRPr sz="1400" i="0" u="none" strike="noStrike" cap="non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6152033" y="3610230"/>
            <a:ext cx="2482800" cy="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Organizaciones SIN mujeres en Directorios (</a:t>
            </a:r>
            <a:r>
              <a:rPr lang="es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33,0%</a:t>
            </a:r>
            <a:r>
              <a:rPr lang="es" sz="14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1400" i="0" u="none" strike="noStrike" cap="non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264489" y="2041325"/>
            <a:ext cx="3826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17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De las </a:t>
            </a:r>
            <a:r>
              <a:rPr lang="es" sz="2200" b="1">
                <a:solidFill>
                  <a:srgbClr val="474D9B"/>
                </a:solidFill>
                <a:latin typeface="Georgia"/>
                <a:ea typeface="Georgia"/>
                <a:cs typeface="Georgia"/>
                <a:sym typeface="Georgia"/>
              </a:rPr>
              <a:t>479</a:t>
            </a:r>
            <a:r>
              <a:rPr lang="es" sz="1700" i="0" u="none" strike="noStrike" cap="none">
                <a:solidFill>
                  <a:srgbClr val="595959"/>
                </a:solidFill>
                <a:latin typeface="Georgia"/>
                <a:ea typeface="Georgia"/>
                <a:cs typeface="Georgia"/>
                <a:sym typeface="Georgia"/>
              </a:rPr>
              <a:t> entidades analizadas.. </a:t>
            </a:r>
            <a:endParaRPr sz="1700" i="0" u="none" strike="noStrike" cap="none">
              <a:solidFill>
                <a:srgbClr val="59595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1329629" y="2636374"/>
            <a:ext cx="12267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5600" b="1">
                <a:solidFill>
                  <a:srgbClr val="474D9B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sz="5600" b="1" i="0" u="none" strike="noStrike" cap="none">
              <a:solidFill>
                <a:srgbClr val="474D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4017401" y="2636375"/>
            <a:ext cx="15231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5600" b="1" i="0" u="none" strike="noStrike" cap="none">
                <a:solidFill>
                  <a:srgbClr val="474D9B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s" sz="5600" b="1">
                <a:solidFill>
                  <a:srgbClr val="474D9B"/>
                </a:solidFill>
                <a:latin typeface="Georgia"/>
                <a:ea typeface="Georgia"/>
                <a:cs typeface="Georgia"/>
                <a:sym typeface="Georgia"/>
              </a:rPr>
              <a:t>70</a:t>
            </a:r>
            <a:endParaRPr sz="5600" b="1" i="0" u="none" strike="noStrike" cap="none">
              <a:solidFill>
                <a:srgbClr val="474D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6884718" y="2636374"/>
            <a:ext cx="12267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</a:pPr>
            <a:r>
              <a:rPr lang="es" sz="5600" b="1">
                <a:solidFill>
                  <a:srgbClr val="474D9B"/>
                </a:solidFill>
                <a:latin typeface="Georgia"/>
                <a:ea typeface="Georgia"/>
                <a:cs typeface="Georgia"/>
                <a:sym typeface="Georgia"/>
              </a:rPr>
              <a:t>157</a:t>
            </a:r>
            <a:endParaRPr sz="5600" b="1" i="0" u="none" strike="noStrike" cap="none">
              <a:solidFill>
                <a:srgbClr val="474D9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p33"/>
          <p:cNvSpPr/>
          <p:nvPr/>
        </p:nvSpPr>
        <p:spPr>
          <a:xfrm>
            <a:off x="457775" y="770688"/>
            <a:ext cx="74190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900"/>
              <a:buFont typeface="Georgia"/>
              <a:buNone/>
            </a:pP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Un tercio de las empresas no tiene </a:t>
            </a:r>
            <a:r>
              <a:rPr lang="es" sz="29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ninguna mujer </a:t>
            </a:r>
            <a:r>
              <a:rPr lang="es" sz="29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sus directorios.</a:t>
            </a:r>
            <a:endParaRPr sz="2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3"/>
          <p:cNvSpPr/>
          <p:nvPr/>
        </p:nvSpPr>
        <p:spPr>
          <a:xfrm>
            <a:off x="507549" y="356687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EMPRESAS CERO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4"/>
          <p:cNvSpPr/>
          <p:nvPr/>
        </p:nvSpPr>
        <p:spPr>
          <a:xfrm>
            <a:off x="4340125" y="1088100"/>
            <a:ext cx="44418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4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Las empresas sin mujeres en sus directorios tienen, en promedio, </a:t>
            </a:r>
            <a:r>
              <a:rPr lang="es" sz="2400" i="1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5,9 directores</a:t>
            </a:r>
            <a:r>
              <a:rPr lang="es" sz="2400" i="1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s" sz="24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con un mínimo de 2 y un máximo de 14.</a:t>
            </a:r>
            <a:endParaRPr sz="2400">
              <a:solidFill>
                <a:srgbClr val="2D2F7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endParaRPr sz="2400">
              <a:solidFill>
                <a:srgbClr val="2D2F7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4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Apenas </a:t>
            </a:r>
            <a:r>
              <a:rPr lang="es" sz="24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14 empresas </a:t>
            </a:r>
            <a:r>
              <a:rPr lang="es" sz="24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tienen cuatro o más mujeres en su directorio.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4"/>
          <p:cNvSpPr/>
          <p:nvPr/>
        </p:nvSpPr>
        <p:spPr>
          <a:xfrm>
            <a:off x="424324" y="36281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COMPOSICIÓN DE DIRECTORIOS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4" title="Captura de pantalla 2026-04-20 a la(s) 2.13.08 p. m.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02575"/>
            <a:ext cx="3861024" cy="40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5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5"/>
          <p:cNvSpPr/>
          <p:nvPr/>
        </p:nvSpPr>
        <p:spPr>
          <a:xfrm>
            <a:off x="424324" y="36281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PARTICIPACIÓN POR RUBROS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5" title="Captura de pantalla 2026-04-21 a la(s) 10.46.46 a. m..png"/>
          <p:cNvPicPr preferRelativeResize="0"/>
          <p:nvPr/>
        </p:nvPicPr>
        <p:blipFill rotWithShape="1">
          <a:blip r:embed="rId4">
            <a:alphaModFix/>
          </a:blip>
          <a:srcRect l="3185" t="2686"/>
          <a:stretch/>
        </p:blipFill>
        <p:spPr>
          <a:xfrm>
            <a:off x="85725" y="708700"/>
            <a:ext cx="6350074" cy="4350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>
            <a:off x="6435800" y="866150"/>
            <a:ext cx="2346000" cy="8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4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Se consideran </a:t>
            </a:r>
            <a:r>
              <a:rPr lang="es" sz="2400" i="1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16 rubros de actividad económica (SII)</a:t>
            </a:r>
            <a:r>
              <a:rPr lang="es" sz="2400" i="1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" sz="2400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en el análisis.</a:t>
            </a:r>
            <a:endParaRPr sz="2400">
              <a:solidFill>
                <a:srgbClr val="2D2F7C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433" y="304547"/>
            <a:ext cx="1267838" cy="3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/>
          <p:nvPr/>
        </p:nvSpPr>
        <p:spPr>
          <a:xfrm>
            <a:off x="424324" y="362812"/>
            <a:ext cx="3177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800"/>
              <a:buFont typeface="Arial"/>
              <a:buNone/>
            </a:pPr>
            <a:r>
              <a:rPr lang="es" sz="1000" b="1">
                <a:solidFill>
                  <a:srgbClr val="B94591"/>
                </a:solidFill>
              </a:rPr>
              <a:t>PARTICIPACIÓN POR RUBROS</a:t>
            </a:r>
            <a:r>
              <a:rPr lang="es" sz="1000" b="1" i="0" u="none" strike="noStrike" cap="none">
                <a:solidFill>
                  <a:srgbClr val="B94591"/>
                </a:solidFill>
                <a:latin typeface="Arial"/>
                <a:ea typeface="Arial"/>
                <a:cs typeface="Arial"/>
                <a:sym typeface="Arial"/>
              </a:rPr>
              <a:t> · 2025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6"/>
          <p:cNvSpPr/>
          <p:nvPr/>
        </p:nvSpPr>
        <p:spPr>
          <a:xfrm>
            <a:off x="476250" y="834395"/>
            <a:ext cx="7848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2700"/>
              <a:buFont typeface="Georgia"/>
              <a:buNone/>
            </a:pP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La </a:t>
            </a:r>
            <a:r>
              <a:rPr lang="es" sz="2700" b="0" i="1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segregación horizontal </a:t>
            </a:r>
            <a:r>
              <a:rPr lang="es" sz="2700" b="0" i="0" u="none" strike="noStrike" cap="none">
                <a:solidFill>
                  <a:srgbClr val="2D2F7C"/>
                </a:solidFill>
                <a:latin typeface="Georgia"/>
                <a:ea typeface="Georgia"/>
                <a:cs typeface="Georgia"/>
                <a:sym typeface="Georgia"/>
              </a:rPr>
              <a:t>persiste: rubros con más mujeres y rubros con muy pocas.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476250" y="2039423"/>
            <a:ext cx="4000500" cy="2288400"/>
          </a:xfrm>
          <a:prstGeom prst="roundRect">
            <a:avLst>
              <a:gd name="adj" fmla="val 2842"/>
            </a:avLst>
          </a:prstGeom>
          <a:solidFill>
            <a:srgbClr val="EAD1D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/>
          <p:nvPr/>
        </p:nvSpPr>
        <p:spPr>
          <a:xfrm>
            <a:off x="704850" y="2248973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MAYOR PARTICIPACIÓN DE TRABAJADORAS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6"/>
          <p:cNvSpPr/>
          <p:nvPr/>
        </p:nvSpPr>
        <p:spPr>
          <a:xfrm>
            <a:off x="704850" y="2548986"/>
            <a:ext cx="1563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Otras actividades de servicios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/>
          <p:nvPr/>
        </p:nvSpPr>
        <p:spPr>
          <a:xfrm>
            <a:off x="3697926" y="2561373"/>
            <a:ext cx="5883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66,1%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6"/>
          <p:cNvSpPr/>
          <p:nvPr/>
        </p:nvSpPr>
        <p:spPr>
          <a:xfrm>
            <a:off x="704850" y="2848974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704850" y="2848974"/>
            <a:ext cx="23421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704850" y="3092416"/>
            <a:ext cx="6102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Enseñanza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6"/>
          <p:cNvSpPr/>
          <p:nvPr/>
        </p:nvSpPr>
        <p:spPr>
          <a:xfrm>
            <a:off x="3698098" y="3048998"/>
            <a:ext cx="588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53,1%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704850" y="3336609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704850" y="3336609"/>
            <a:ext cx="18816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>
            <a:off x="704850" y="3598536"/>
            <a:ext cx="20973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D2F7C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2D2F7C"/>
                </a:solidFill>
                <a:latin typeface="Arial"/>
                <a:ea typeface="Arial"/>
                <a:cs typeface="Arial"/>
                <a:sym typeface="Arial"/>
              </a:rPr>
              <a:t>Comercio </a:t>
            </a:r>
            <a:r>
              <a:rPr lang="es" sz="900">
                <a:solidFill>
                  <a:srgbClr val="2D2F7C"/>
                </a:solidFill>
              </a:rPr>
              <a:t>al por mayor y al por menor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3745276" y="3536623"/>
            <a:ext cx="5409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94591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B94591"/>
                </a:solidFill>
                <a:latin typeface="Georgia"/>
                <a:ea typeface="Georgia"/>
                <a:cs typeface="Georgia"/>
                <a:sym typeface="Georgia"/>
              </a:rPr>
              <a:t>47,4%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6"/>
          <p:cNvSpPr/>
          <p:nvPr/>
        </p:nvSpPr>
        <p:spPr>
          <a:xfrm>
            <a:off x="704850" y="3824244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E9E4D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6"/>
          <p:cNvSpPr/>
          <p:nvPr/>
        </p:nvSpPr>
        <p:spPr>
          <a:xfrm>
            <a:off x="704850" y="3824244"/>
            <a:ext cx="1679400" cy="85800"/>
          </a:xfrm>
          <a:prstGeom prst="rect">
            <a:avLst/>
          </a:prstGeom>
          <a:solidFill>
            <a:srgbClr val="B9459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4667250" y="2039423"/>
            <a:ext cx="4000500" cy="2288400"/>
          </a:xfrm>
          <a:prstGeom prst="roundRect">
            <a:avLst>
              <a:gd name="adj" fmla="val 2842"/>
            </a:avLst>
          </a:prstGeom>
          <a:solidFill>
            <a:srgbClr val="2D2F7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6"/>
          <p:cNvSpPr/>
          <p:nvPr/>
        </p:nvSpPr>
        <p:spPr>
          <a:xfrm>
            <a:off x="4895850" y="2248973"/>
            <a:ext cx="36498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900"/>
              <a:buFont typeface="Arial"/>
              <a:buNone/>
            </a:pPr>
            <a:r>
              <a:rPr lang="es" sz="900" b="1" i="0" u="none" strike="noStrike" cap="none">
                <a:solidFill>
                  <a:srgbClr val="F2D4B8"/>
                </a:solidFill>
                <a:latin typeface="Arial"/>
                <a:ea typeface="Arial"/>
                <a:cs typeface="Arial"/>
                <a:sym typeface="Arial"/>
              </a:rPr>
              <a:t>MENOR PARTICIPACIÓN DE TRABAJADORAS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4895850" y="2623276"/>
            <a:ext cx="7053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Construcción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6"/>
          <p:cNvSpPr/>
          <p:nvPr/>
        </p:nvSpPr>
        <p:spPr>
          <a:xfrm>
            <a:off x="7936351" y="2561373"/>
            <a:ext cx="5409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11,4%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4895850" y="2848974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4895850" y="2848974"/>
            <a:ext cx="4041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4895850" y="3110911"/>
            <a:ext cx="1694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Explotación de minas y canteras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6"/>
          <p:cNvSpPr/>
          <p:nvPr/>
        </p:nvSpPr>
        <p:spPr>
          <a:xfrm>
            <a:off x="7936326" y="3048998"/>
            <a:ext cx="5409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16,6%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6"/>
          <p:cNvSpPr/>
          <p:nvPr/>
        </p:nvSpPr>
        <p:spPr>
          <a:xfrm>
            <a:off x="4895850" y="3336609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4895850" y="3336609"/>
            <a:ext cx="5883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/>
          <p:nvPr/>
        </p:nvSpPr>
        <p:spPr>
          <a:xfrm>
            <a:off x="4895850" y="3598546"/>
            <a:ext cx="2211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7F4EE"/>
              </a:buClr>
              <a:buSzPts val="900"/>
              <a:buFont typeface="Arial"/>
              <a:buNone/>
            </a:pPr>
            <a:r>
              <a:rPr lang="es" sz="900" b="0" i="0" u="none" strike="noStrike" cap="none">
                <a:solidFill>
                  <a:srgbClr val="F7F4EE"/>
                </a:solidFill>
                <a:latin typeface="Arial"/>
                <a:ea typeface="Arial"/>
                <a:cs typeface="Arial"/>
                <a:sym typeface="Arial"/>
              </a:rPr>
              <a:t>Agricultura, ganadería, silvicultura y pesca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7936449" y="3536623"/>
            <a:ext cx="540900" cy="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00" tIns="12700" rIns="12700" bIns="127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2D4B8"/>
              </a:buClr>
              <a:buSzPts val="1400"/>
              <a:buFont typeface="Georgia"/>
              <a:buNone/>
            </a:pPr>
            <a:r>
              <a:rPr lang="es" sz="1400" b="0" i="0" u="none" strike="noStrike" cap="none">
                <a:solidFill>
                  <a:srgbClr val="F2D4B8"/>
                </a:solidFill>
                <a:latin typeface="Georgia"/>
                <a:ea typeface="Georgia"/>
                <a:cs typeface="Georgia"/>
                <a:sym typeface="Georgia"/>
              </a:rPr>
              <a:t>21,8%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4895850" y="3824244"/>
            <a:ext cx="3543300" cy="85800"/>
          </a:xfrm>
          <a:prstGeom prst="roundRect">
            <a:avLst>
              <a:gd name="adj" fmla="val 22222"/>
            </a:avLst>
          </a:prstGeom>
          <a:solidFill>
            <a:srgbClr val="FFFFFF">
              <a:alpha val="121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6"/>
          <p:cNvSpPr/>
          <p:nvPr/>
        </p:nvSpPr>
        <p:spPr>
          <a:xfrm>
            <a:off x="4895850" y="3824244"/>
            <a:ext cx="772500" cy="85800"/>
          </a:xfrm>
          <a:prstGeom prst="rect">
            <a:avLst/>
          </a:prstGeom>
          <a:solidFill>
            <a:srgbClr val="F2D4B8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6"/>
          <p:cNvSpPr/>
          <p:nvPr/>
        </p:nvSpPr>
        <p:spPr>
          <a:xfrm>
            <a:off x="4895850" y="4062369"/>
            <a:ext cx="3543300" cy="4800"/>
          </a:xfrm>
          <a:prstGeom prst="rect">
            <a:avLst/>
          </a:pr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Macintosh PowerPoint</Application>
  <PresentationFormat>Presentación en pantalla (16:9)</PresentationFormat>
  <Paragraphs>141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Poppins Light</vt:lpstr>
      <vt:lpstr>Poppins</vt:lpstr>
      <vt:lpstr>Arial</vt:lpstr>
      <vt:lpstr>Calibri</vt:lpstr>
      <vt:lpstr>Helvetica Neue</vt:lpstr>
      <vt:lpstr>Georgia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 Jose Diaz</cp:lastModifiedBy>
  <cp:revision>1</cp:revision>
  <dcterms:modified xsi:type="dcterms:W3CDTF">2026-04-22T17:42:37Z</dcterms:modified>
</cp:coreProperties>
</file>