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76" r:id="rId2"/>
    <p:sldId id="2618" r:id="rId3"/>
    <p:sldId id="2687" r:id="rId4"/>
    <p:sldId id="1617" r:id="rId5"/>
    <p:sldId id="2685" r:id="rId6"/>
    <p:sldId id="2688" r:id="rId7"/>
    <p:sldId id="2689" r:id="rId8"/>
    <p:sldId id="2678" r:id="rId9"/>
    <p:sldId id="2684" r:id="rId10"/>
    <p:sldId id="2682" r:id="rId11"/>
    <p:sldId id="2661" r:id="rId12"/>
    <p:sldId id="2662" r:id="rId13"/>
    <p:sldId id="2679" r:id="rId14"/>
    <p:sldId id="2693" r:id="rId15"/>
    <p:sldId id="2694" r:id="rId16"/>
    <p:sldId id="2695" r:id="rId17"/>
    <p:sldId id="2680" r:id="rId18"/>
    <p:sldId id="2681" r:id="rId19"/>
    <p:sldId id="2690" r:id="rId20"/>
    <p:sldId id="2696" r:id="rId21"/>
    <p:sldId id="2697" r:id="rId22"/>
    <p:sldId id="2692" r:id="rId23"/>
    <p:sldId id="2691" r:id="rId24"/>
    <p:sldId id="258" r:id="rId25"/>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48A"/>
    <a:srgbClr val="4D7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B6BA4-AEF9-4FEA-AA75-F5A0940B2901}" v="3" dt="2026-03-10T12:09:17.708"/>
    <p1510:client id="{521A91F5-A054-B598-C54B-76A2FB2E718A}" v="97" dt="2026-03-10T02:07:17.402"/>
    <p1510:client id="{9A015E79-303C-8F76-7AFE-077C273A197B}" v="256" dt="2026-03-10T02:21:21.291"/>
    <p1510:client id="{CA788086-9F57-733B-FF27-8525D7F383DA}" v="927" dt="2026-03-10T01:12:01.50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za Ramírez" userId="S::mramirez@torretti.cl::7b915e41-5e00-4890-9668-59f6dde5ac5b" providerId="AD" clId="Web-{9A015E79-303C-8F76-7AFE-077C273A197B}"/>
    <pc:docChg chg="modSld">
      <pc:chgData name="Maritza Ramírez" userId="S::mramirez@torretti.cl::7b915e41-5e00-4890-9668-59f6dde5ac5b" providerId="AD" clId="Web-{9A015E79-303C-8F76-7AFE-077C273A197B}" dt="2026-03-10T02:21:20.713" v="148" actId="20577"/>
      <pc:docMkLst>
        <pc:docMk/>
      </pc:docMkLst>
      <pc:sldChg chg="modSp">
        <pc:chgData name="Maritza Ramírez" userId="S::mramirez@torretti.cl::7b915e41-5e00-4890-9668-59f6dde5ac5b" providerId="AD" clId="Web-{9A015E79-303C-8F76-7AFE-077C273A197B}" dt="2026-03-10T02:15:48.386" v="127" actId="20577"/>
        <pc:sldMkLst>
          <pc:docMk/>
          <pc:sldMk cId="4205567829" sldId="2662"/>
        </pc:sldMkLst>
        <pc:spChg chg="mod">
          <ac:chgData name="Maritza Ramírez" userId="S::mramirez@torretti.cl::7b915e41-5e00-4890-9668-59f6dde5ac5b" providerId="AD" clId="Web-{9A015E79-303C-8F76-7AFE-077C273A197B}" dt="2026-03-10T02:15:48.386" v="127" actId="20577"/>
          <ac:spMkLst>
            <pc:docMk/>
            <pc:sldMk cId="4205567829" sldId="2662"/>
            <ac:spMk id="11" creationId="{6DF470A1-1B9A-D89F-ADFE-983E19A1553D}"/>
          </ac:spMkLst>
        </pc:spChg>
      </pc:sldChg>
      <pc:sldChg chg="modSp">
        <pc:chgData name="Maritza Ramírez" userId="S::mramirez@torretti.cl::7b915e41-5e00-4890-9668-59f6dde5ac5b" providerId="AD" clId="Web-{9A015E79-303C-8F76-7AFE-077C273A197B}" dt="2026-03-10T02:19:31.237" v="128" actId="20577"/>
        <pc:sldMkLst>
          <pc:docMk/>
          <pc:sldMk cId="1765763896" sldId="2679"/>
        </pc:sldMkLst>
        <pc:spChg chg="mod">
          <ac:chgData name="Maritza Ramírez" userId="S::mramirez@torretti.cl::7b915e41-5e00-4890-9668-59f6dde5ac5b" providerId="AD" clId="Web-{9A015E79-303C-8F76-7AFE-077C273A197B}" dt="2026-03-10T02:19:31.237" v="128" actId="20577"/>
          <ac:spMkLst>
            <pc:docMk/>
            <pc:sldMk cId="1765763896" sldId="2679"/>
            <ac:spMk id="11" creationId="{A540DDF6-CFB3-0A14-B91D-95A51D1F4C65}"/>
          </ac:spMkLst>
        </pc:spChg>
      </pc:sldChg>
      <pc:sldChg chg="modSp">
        <pc:chgData name="Maritza Ramírez" userId="S::mramirez@torretti.cl::7b915e41-5e00-4890-9668-59f6dde5ac5b" providerId="AD" clId="Web-{9A015E79-303C-8F76-7AFE-077C273A197B}" dt="2026-03-10T02:20:33.804" v="144" actId="20577"/>
        <pc:sldMkLst>
          <pc:docMk/>
          <pc:sldMk cId="765468099" sldId="2680"/>
        </pc:sldMkLst>
        <pc:spChg chg="mod">
          <ac:chgData name="Maritza Ramírez" userId="S::mramirez@torretti.cl::7b915e41-5e00-4890-9668-59f6dde5ac5b" providerId="AD" clId="Web-{9A015E79-303C-8F76-7AFE-077C273A197B}" dt="2026-03-10T02:20:33.804" v="144" actId="20577"/>
          <ac:spMkLst>
            <pc:docMk/>
            <pc:sldMk cId="765468099" sldId="2680"/>
            <ac:spMk id="11" creationId="{C04E7D2A-FA98-3169-CD3F-5FE27BC73D5E}"/>
          </ac:spMkLst>
        </pc:spChg>
      </pc:sldChg>
      <pc:sldChg chg="modSp">
        <pc:chgData name="Maritza Ramírez" userId="S::mramirez@torretti.cl::7b915e41-5e00-4890-9668-59f6dde5ac5b" providerId="AD" clId="Web-{9A015E79-303C-8F76-7AFE-077C273A197B}" dt="2026-03-10T02:10:30.652" v="2" actId="20577"/>
        <pc:sldMkLst>
          <pc:docMk/>
          <pc:sldMk cId="1069665877" sldId="2687"/>
        </pc:sldMkLst>
        <pc:spChg chg="mod">
          <ac:chgData name="Maritza Ramírez" userId="S::mramirez@torretti.cl::7b915e41-5e00-4890-9668-59f6dde5ac5b" providerId="AD" clId="Web-{9A015E79-303C-8F76-7AFE-077C273A197B}" dt="2026-03-10T02:10:30.652" v="2" actId="20577"/>
          <ac:spMkLst>
            <pc:docMk/>
            <pc:sldMk cId="1069665877" sldId="2687"/>
            <ac:spMk id="13" creationId="{99E64070-9128-B78B-DE9F-FB20425B9E8C}"/>
          </ac:spMkLst>
        </pc:spChg>
      </pc:sldChg>
      <pc:sldChg chg="modSp">
        <pc:chgData name="Maritza Ramírez" userId="S::mramirez@torretti.cl::7b915e41-5e00-4890-9668-59f6dde5ac5b" providerId="AD" clId="Web-{9A015E79-303C-8F76-7AFE-077C273A197B}" dt="2026-03-10T02:10:58.497" v="6" actId="20577"/>
        <pc:sldMkLst>
          <pc:docMk/>
          <pc:sldMk cId="534600020" sldId="2689"/>
        </pc:sldMkLst>
        <pc:spChg chg="mod">
          <ac:chgData name="Maritza Ramírez" userId="S::mramirez@torretti.cl::7b915e41-5e00-4890-9668-59f6dde5ac5b" providerId="AD" clId="Web-{9A015E79-303C-8F76-7AFE-077C273A197B}" dt="2026-03-10T02:10:58.497" v="6" actId="20577"/>
          <ac:spMkLst>
            <pc:docMk/>
            <pc:sldMk cId="534600020" sldId="2689"/>
            <ac:spMk id="6" creationId="{7DD7D19E-A5E8-496D-033F-361FAB1EA441}"/>
          </ac:spMkLst>
        </pc:spChg>
      </pc:sldChg>
      <pc:sldChg chg="modSp">
        <pc:chgData name="Maritza Ramírez" userId="S::mramirez@torretti.cl::7b915e41-5e00-4890-9668-59f6dde5ac5b" providerId="AD" clId="Web-{9A015E79-303C-8F76-7AFE-077C273A197B}" dt="2026-03-10T02:20:44.554" v="146" actId="20577"/>
        <pc:sldMkLst>
          <pc:docMk/>
          <pc:sldMk cId="600601712" sldId="2690"/>
        </pc:sldMkLst>
        <pc:spChg chg="mod">
          <ac:chgData name="Maritza Ramírez" userId="S::mramirez@torretti.cl::7b915e41-5e00-4890-9668-59f6dde5ac5b" providerId="AD" clId="Web-{9A015E79-303C-8F76-7AFE-077C273A197B}" dt="2026-03-10T02:20:44.554" v="146" actId="20577"/>
          <ac:spMkLst>
            <pc:docMk/>
            <pc:sldMk cId="600601712" sldId="2690"/>
            <ac:spMk id="11" creationId="{DA6C63FD-9F46-B815-8A86-187864AAC40A}"/>
          </ac:spMkLst>
        </pc:spChg>
      </pc:sldChg>
      <pc:sldChg chg="modSp">
        <pc:chgData name="Maritza Ramírez" userId="S::mramirez@torretti.cl::7b915e41-5e00-4890-9668-59f6dde5ac5b" providerId="AD" clId="Web-{9A015E79-303C-8F76-7AFE-077C273A197B}" dt="2026-03-10T02:21:20.713" v="148" actId="20577"/>
        <pc:sldMkLst>
          <pc:docMk/>
          <pc:sldMk cId="2356655857" sldId="2691"/>
        </pc:sldMkLst>
        <pc:spChg chg="mod">
          <ac:chgData name="Maritza Ramírez" userId="S::mramirez@torretti.cl::7b915e41-5e00-4890-9668-59f6dde5ac5b" providerId="AD" clId="Web-{9A015E79-303C-8F76-7AFE-077C273A197B}" dt="2026-03-10T02:21:20.713" v="148" actId="20577"/>
          <ac:spMkLst>
            <pc:docMk/>
            <pc:sldMk cId="2356655857" sldId="2691"/>
            <ac:spMk id="11" creationId="{B6112FE2-4DD9-19B9-3385-82074051668E}"/>
          </ac:spMkLst>
        </pc:spChg>
      </pc:sldChg>
      <pc:sldChg chg="modSp">
        <pc:chgData name="Maritza Ramírez" userId="S::mramirez@torretti.cl::7b915e41-5e00-4890-9668-59f6dde5ac5b" providerId="AD" clId="Web-{9A015E79-303C-8F76-7AFE-077C273A197B}" dt="2026-03-10T02:21:14.431" v="147" actId="20577"/>
        <pc:sldMkLst>
          <pc:docMk/>
          <pc:sldMk cId="1872519425" sldId="2692"/>
        </pc:sldMkLst>
        <pc:spChg chg="mod">
          <ac:chgData name="Maritza Ramírez" userId="S::mramirez@torretti.cl::7b915e41-5e00-4890-9668-59f6dde5ac5b" providerId="AD" clId="Web-{9A015E79-303C-8F76-7AFE-077C273A197B}" dt="2026-03-10T02:21:14.431" v="147" actId="20577"/>
          <ac:spMkLst>
            <pc:docMk/>
            <pc:sldMk cId="1872519425" sldId="2692"/>
            <ac:spMk id="11" creationId="{10CDBCB6-113A-9327-7CF1-0198358B48F0}"/>
          </ac:spMkLst>
        </pc:spChg>
      </pc:sldChg>
      <pc:sldChg chg="modSp">
        <pc:chgData name="Maritza Ramírez" userId="S::mramirez@torretti.cl::7b915e41-5e00-4890-9668-59f6dde5ac5b" providerId="AD" clId="Web-{9A015E79-303C-8F76-7AFE-077C273A197B}" dt="2026-03-10T02:19:44.863" v="132" actId="20577"/>
        <pc:sldMkLst>
          <pc:docMk/>
          <pc:sldMk cId="1309995470" sldId="2693"/>
        </pc:sldMkLst>
        <pc:spChg chg="mod">
          <ac:chgData name="Maritza Ramírez" userId="S::mramirez@torretti.cl::7b915e41-5e00-4890-9668-59f6dde5ac5b" providerId="AD" clId="Web-{9A015E79-303C-8F76-7AFE-077C273A197B}" dt="2026-03-10T02:19:44.863" v="132" actId="20577"/>
          <ac:spMkLst>
            <pc:docMk/>
            <pc:sldMk cId="1309995470" sldId="2693"/>
            <ac:spMk id="11" creationId="{0288AA35-D620-EAD3-E19B-83460DDAFC91}"/>
          </ac:spMkLst>
        </pc:spChg>
      </pc:sldChg>
      <pc:sldChg chg="modSp">
        <pc:chgData name="Maritza Ramírez" userId="S::mramirez@torretti.cl::7b915e41-5e00-4890-9668-59f6dde5ac5b" providerId="AD" clId="Web-{9A015E79-303C-8F76-7AFE-077C273A197B}" dt="2026-03-10T02:20:01.099" v="136" actId="20577"/>
        <pc:sldMkLst>
          <pc:docMk/>
          <pc:sldMk cId="127530633" sldId="2694"/>
        </pc:sldMkLst>
        <pc:spChg chg="mod">
          <ac:chgData name="Maritza Ramírez" userId="S::mramirez@torretti.cl::7b915e41-5e00-4890-9668-59f6dde5ac5b" providerId="AD" clId="Web-{9A015E79-303C-8F76-7AFE-077C273A197B}" dt="2026-03-10T02:20:01.099" v="136" actId="20577"/>
          <ac:spMkLst>
            <pc:docMk/>
            <pc:sldMk cId="127530633" sldId="2694"/>
            <ac:spMk id="11" creationId="{41702FA0-5463-A501-20EA-572FE318E64D}"/>
          </ac:spMkLst>
        </pc:spChg>
      </pc:sldChg>
      <pc:sldChg chg="modSp">
        <pc:chgData name="Maritza Ramírez" userId="S::mramirez@torretti.cl::7b915e41-5e00-4890-9668-59f6dde5ac5b" providerId="AD" clId="Web-{9A015E79-303C-8F76-7AFE-077C273A197B}" dt="2026-03-10T02:20:19.459" v="139" actId="20577"/>
        <pc:sldMkLst>
          <pc:docMk/>
          <pc:sldMk cId="134684207" sldId="2695"/>
        </pc:sldMkLst>
        <pc:spChg chg="mod">
          <ac:chgData name="Maritza Ramírez" userId="S::mramirez@torretti.cl::7b915e41-5e00-4890-9668-59f6dde5ac5b" providerId="AD" clId="Web-{9A015E79-303C-8F76-7AFE-077C273A197B}" dt="2026-03-10T02:20:19.459" v="139" actId="20577"/>
          <ac:spMkLst>
            <pc:docMk/>
            <pc:sldMk cId="134684207" sldId="2695"/>
            <ac:spMk id="11" creationId="{39BC304F-AE74-B83B-9E19-2F5F3CEC90DD}"/>
          </ac:spMkLst>
        </pc:spChg>
      </pc:sldChg>
    </pc:docChg>
  </pc:docChgLst>
  <pc:docChgLst>
    <pc:chgData name="Maritza Ramírez" userId="7b915e41-5e00-4890-9668-59f6dde5ac5b" providerId="ADAL" clId="{9FF2D63F-8CC1-434F-960D-60D45CF3385D}"/>
    <pc:docChg chg="undo custSel delSld modSld">
      <pc:chgData name="Maritza Ramírez" userId="7b915e41-5e00-4890-9668-59f6dde5ac5b" providerId="ADAL" clId="{9FF2D63F-8CC1-434F-960D-60D45CF3385D}" dt="2026-03-10T12:12:26.624" v="76" actId="20577"/>
      <pc:docMkLst>
        <pc:docMk/>
      </pc:docMkLst>
      <pc:sldChg chg="modSp mod">
        <pc:chgData name="Maritza Ramírez" userId="7b915e41-5e00-4890-9668-59f6dde5ac5b" providerId="ADAL" clId="{9FF2D63F-8CC1-434F-960D-60D45CF3385D}" dt="2026-03-10T12:10:42.564" v="74" actId="20577"/>
        <pc:sldMkLst>
          <pc:docMk/>
          <pc:sldMk cId="4109058918" sldId="1617"/>
        </pc:sldMkLst>
        <pc:spChg chg="mod">
          <ac:chgData name="Maritza Ramírez" userId="7b915e41-5e00-4890-9668-59f6dde5ac5b" providerId="ADAL" clId="{9FF2D63F-8CC1-434F-960D-60D45CF3385D}" dt="2026-03-10T12:10:42.564" v="74" actId="20577"/>
          <ac:spMkLst>
            <pc:docMk/>
            <pc:sldMk cId="4109058918" sldId="1617"/>
            <ac:spMk id="11" creationId="{3037D274-8B8E-654A-266C-AFD47AE027A7}"/>
          </ac:spMkLst>
        </pc:spChg>
      </pc:sldChg>
      <pc:sldChg chg="modSp mod">
        <pc:chgData name="Maritza Ramírez" userId="7b915e41-5e00-4890-9668-59f6dde5ac5b" providerId="ADAL" clId="{9FF2D63F-8CC1-434F-960D-60D45CF3385D}" dt="2026-03-10T12:07:19.508" v="15" actId="20577"/>
        <pc:sldMkLst>
          <pc:docMk/>
          <pc:sldMk cId="1677749443" sldId="2676"/>
        </pc:sldMkLst>
        <pc:spChg chg="mod">
          <ac:chgData name="Maritza Ramírez" userId="7b915e41-5e00-4890-9668-59f6dde5ac5b" providerId="ADAL" clId="{9FF2D63F-8CC1-434F-960D-60D45CF3385D}" dt="2026-03-10T12:07:19.508" v="15" actId="20577"/>
          <ac:spMkLst>
            <pc:docMk/>
            <pc:sldMk cId="1677749443" sldId="2676"/>
            <ac:spMk id="43" creationId="{A8DE97E3-ABCB-EDE5-DCD7-7F4237396523}"/>
          </ac:spMkLst>
        </pc:spChg>
      </pc:sldChg>
      <pc:sldChg chg="addSp delSp modSp mod">
        <pc:chgData name="Maritza Ramírez" userId="7b915e41-5e00-4890-9668-59f6dde5ac5b" providerId="ADAL" clId="{9FF2D63F-8CC1-434F-960D-60D45CF3385D}" dt="2026-03-10T11:14:45.396" v="9" actId="1076"/>
        <pc:sldMkLst>
          <pc:docMk/>
          <pc:sldMk cId="3340416979" sldId="2685"/>
        </pc:sldMkLst>
        <pc:picChg chg="add mod">
          <ac:chgData name="Maritza Ramírez" userId="7b915e41-5e00-4890-9668-59f6dde5ac5b" providerId="ADAL" clId="{9FF2D63F-8CC1-434F-960D-60D45CF3385D}" dt="2026-03-10T11:14:41.176" v="7" actId="208"/>
          <ac:picMkLst>
            <pc:docMk/>
            <pc:sldMk cId="3340416979" sldId="2685"/>
            <ac:picMk id="4" creationId="{71282215-90C7-6ED2-FD3A-B9A68E8576B3}"/>
          </ac:picMkLst>
        </pc:picChg>
        <pc:picChg chg="del">
          <ac:chgData name="Maritza Ramírez" userId="7b915e41-5e00-4890-9668-59f6dde5ac5b" providerId="ADAL" clId="{9FF2D63F-8CC1-434F-960D-60D45CF3385D}" dt="2026-03-10T11:14:15.238" v="0" actId="478"/>
          <ac:picMkLst>
            <pc:docMk/>
            <pc:sldMk cId="3340416979" sldId="2685"/>
            <ac:picMk id="6" creationId="{8E4E4FDA-9315-613E-3B47-439479FFA858}"/>
          </ac:picMkLst>
        </pc:picChg>
        <pc:picChg chg="mod">
          <ac:chgData name="Maritza Ramírez" userId="7b915e41-5e00-4890-9668-59f6dde5ac5b" providerId="ADAL" clId="{9FF2D63F-8CC1-434F-960D-60D45CF3385D}" dt="2026-03-10T11:14:45.396" v="9" actId="1076"/>
          <ac:picMkLst>
            <pc:docMk/>
            <pc:sldMk cId="3340416979" sldId="2685"/>
            <ac:picMk id="7" creationId="{CA160B89-A63E-DCB6-4BAB-556C11902682}"/>
          </ac:picMkLst>
        </pc:picChg>
      </pc:sldChg>
      <pc:sldChg chg="modSp mod">
        <pc:chgData name="Maritza Ramírez" userId="7b915e41-5e00-4890-9668-59f6dde5ac5b" providerId="ADAL" clId="{9FF2D63F-8CC1-434F-960D-60D45CF3385D}" dt="2026-03-10T12:08:38.554" v="19" actId="20577"/>
        <pc:sldMkLst>
          <pc:docMk/>
          <pc:sldMk cId="1069665877" sldId="2687"/>
        </pc:sldMkLst>
        <pc:spChg chg="mod">
          <ac:chgData name="Maritza Ramírez" userId="7b915e41-5e00-4890-9668-59f6dde5ac5b" providerId="ADAL" clId="{9FF2D63F-8CC1-434F-960D-60D45CF3385D}" dt="2026-03-10T12:08:38.554" v="19" actId="20577"/>
          <ac:spMkLst>
            <pc:docMk/>
            <pc:sldMk cId="1069665877" sldId="2687"/>
            <ac:spMk id="13" creationId="{99E64070-9128-B78B-DE9F-FB20425B9E8C}"/>
          </ac:spMkLst>
        </pc:spChg>
      </pc:sldChg>
      <pc:sldChg chg="modSp mod">
        <pc:chgData name="Maritza Ramírez" userId="7b915e41-5e00-4890-9668-59f6dde5ac5b" providerId="ADAL" clId="{9FF2D63F-8CC1-434F-960D-60D45CF3385D}" dt="2026-03-10T12:12:26.624" v="76" actId="20577"/>
        <pc:sldMkLst>
          <pc:docMk/>
          <pc:sldMk cId="534600020" sldId="2689"/>
        </pc:sldMkLst>
        <pc:spChg chg="mod">
          <ac:chgData name="Maritza Ramírez" userId="7b915e41-5e00-4890-9668-59f6dde5ac5b" providerId="ADAL" clId="{9FF2D63F-8CC1-434F-960D-60D45CF3385D}" dt="2026-03-10T12:12:26.624" v="76" actId="20577"/>
          <ac:spMkLst>
            <pc:docMk/>
            <pc:sldMk cId="534600020" sldId="2689"/>
            <ac:spMk id="6" creationId="{7DD7D19E-A5E8-496D-033F-361FAB1EA441}"/>
          </ac:spMkLst>
        </pc:spChg>
      </pc:sldChg>
      <pc:sldChg chg="modSp mod">
        <pc:chgData name="Maritza Ramírez" userId="7b915e41-5e00-4890-9668-59f6dde5ac5b" providerId="ADAL" clId="{9FF2D63F-8CC1-434F-960D-60D45CF3385D}" dt="2026-03-10T12:08:27.720" v="18" actId="6549"/>
        <pc:sldMkLst>
          <pc:docMk/>
          <pc:sldMk cId="600601712" sldId="2690"/>
        </pc:sldMkLst>
        <pc:spChg chg="mod">
          <ac:chgData name="Maritza Ramírez" userId="7b915e41-5e00-4890-9668-59f6dde5ac5b" providerId="ADAL" clId="{9FF2D63F-8CC1-434F-960D-60D45CF3385D}" dt="2026-03-10T12:08:27.720" v="18" actId="6549"/>
          <ac:spMkLst>
            <pc:docMk/>
            <pc:sldMk cId="600601712" sldId="2690"/>
            <ac:spMk id="11" creationId="{DA6C63FD-9F46-B815-8A86-187864AAC40A}"/>
          </ac:spMkLst>
        </pc:spChg>
      </pc:sldChg>
      <pc:sldChg chg="del">
        <pc:chgData name="Maritza Ramírez" userId="7b915e41-5e00-4890-9668-59f6dde5ac5b" providerId="ADAL" clId="{9FF2D63F-8CC1-434F-960D-60D45CF3385D}" dt="2026-03-10T12:08:15.043" v="16" actId="47"/>
        <pc:sldMkLst>
          <pc:docMk/>
          <pc:sldMk cId="2219131102" sldId="26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A9C38C-2CD5-48D6-B8CC-E40A333D1924}" type="datetimeFigureOut">
              <a:rPr lang="es-CL" smtClean="0"/>
              <a:t>10-03-2026</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D75E6F-551B-40EE-8016-F858516F9AAD}" type="slidenum">
              <a:rPr lang="es-CL" smtClean="0"/>
              <a:t>‹Nº›</a:t>
            </a:fld>
            <a:endParaRPr lang="es-CL"/>
          </a:p>
        </p:txBody>
      </p:sp>
    </p:spTree>
    <p:extLst>
      <p:ext uri="{BB962C8B-B14F-4D97-AF65-F5344CB8AC3E}">
        <p14:creationId xmlns:p14="http://schemas.microsoft.com/office/powerpoint/2010/main" val="235949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9D2C5-F3FF-F08B-D644-7C289EE1A5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7C217DC-3BFD-A7DE-D89A-A4C88D263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B07864D-4FF6-6482-622C-7BD9F1C75DD5}"/>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5" name="Marcador de pie de página 4">
            <a:extLst>
              <a:ext uri="{FF2B5EF4-FFF2-40B4-BE49-F238E27FC236}">
                <a16:creationId xmlns:a16="http://schemas.microsoft.com/office/drawing/2014/main" id="{6D747ED5-FC5A-62ED-FAB2-3187611912A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5EB8B89-D40C-2457-CCDD-B08B24259704}"/>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34507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3A6B1-BD12-9F6C-1AF0-5D0F8F8ECA3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1827AF6-B4CB-6A43-A516-E82FD7C698E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9CFD987-7735-0C2B-0DD8-DD4ABB1D66B1}"/>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5" name="Marcador de pie de página 4">
            <a:extLst>
              <a:ext uri="{FF2B5EF4-FFF2-40B4-BE49-F238E27FC236}">
                <a16:creationId xmlns:a16="http://schemas.microsoft.com/office/drawing/2014/main" id="{ADE16E44-21E0-9BE3-77E8-89B78A494E2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325093F-8505-CE53-6BA6-98A620935C50}"/>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169911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F6B2A8-969E-8942-6BB0-7C8E95634E8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AFD929C-139E-5432-EE2E-DDF83B09EE8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DA12FD9-EE0C-9BA8-4939-E94C24B0E907}"/>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5" name="Marcador de pie de página 4">
            <a:extLst>
              <a:ext uri="{FF2B5EF4-FFF2-40B4-BE49-F238E27FC236}">
                <a16:creationId xmlns:a16="http://schemas.microsoft.com/office/drawing/2014/main" id="{7DEE89B4-A186-C82C-4C16-EF42203042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7C486EE-9A69-1E91-96DD-4808ED5378F1}"/>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221317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8" name="Rectángulo 7"/>
          <p:cNvSpPr/>
          <p:nvPr userDrawn="1"/>
        </p:nvSpPr>
        <p:spPr>
          <a:xfrm>
            <a:off x="1" y="6561912"/>
            <a:ext cx="4018129" cy="95782"/>
          </a:xfrm>
          <a:prstGeom prst="rect">
            <a:avLst/>
          </a:prstGeom>
          <a:solidFill>
            <a:srgbClr val="5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p>
        </p:txBody>
      </p:sp>
      <p:sp>
        <p:nvSpPr>
          <p:cNvPr id="9" name="Rectángulo 8"/>
          <p:cNvSpPr/>
          <p:nvPr userDrawn="1"/>
        </p:nvSpPr>
        <p:spPr>
          <a:xfrm>
            <a:off x="4090652" y="6561912"/>
            <a:ext cx="4018129" cy="95782"/>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p>
        </p:txBody>
      </p:sp>
      <p:sp>
        <p:nvSpPr>
          <p:cNvPr id="10" name="Rectángulo 9"/>
          <p:cNvSpPr/>
          <p:nvPr userDrawn="1"/>
        </p:nvSpPr>
        <p:spPr>
          <a:xfrm>
            <a:off x="8173874" y="6561957"/>
            <a:ext cx="4018129" cy="957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p>
        </p:txBody>
      </p:sp>
      <p:grpSp>
        <p:nvGrpSpPr>
          <p:cNvPr id="17" name="Grupo 16"/>
          <p:cNvGrpSpPr/>
          <p:nvPr userDrawn="1"/>
        </p:nvGrpSpPr>
        <p:grpSpPr>
          <a:xfrm>
            <a:off x="3702081" y="4889009"/>
            <a:ext cx="4799003" cy="1580803"/>
            <a:chOff x="2588672" y="4923514"/>
            <a:chExt cx="3599252" cy="1580803"/>
          </a:xfrm>
        </p:grpSpPr>
        <p:pic>
          <p:nvPicPr>
            <p:cNvPr id="11" name="Imagen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8672" y="4923514"/>
              <a:ext cx="1868597" cy="1580803"/>
            </a:xfrm>
            <a:prstGeom prst="rect">
              <a:avLst/>
            </a:prstGeom>
          </p:spPr>
        </p:pic>
        <p:sp>
          <p:nvSpPr>
            <p:cNvPr id="16" name="Rectángulo 15"/>
            <p:cNvSpPr/>
            <p:nvPr userDrawn="1"/>
          </p:nvSpPr>
          <p:spPr>
            <a:xfrm>
              <a:off x="4359124" y="5274297"/>
              <a:ext cx="1828800" cy="10541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50" b="0" i="0" u="none" strike="noStrike" kern="1200" cap="none" spc="0" normalizeH="0" baseline="0" noProof="0">
                  <a:ln>
                    <a:noFill/>
                  </a:ln>
                  <a:solidFill>
                    <a:prstClr val="black">
                      <a:tint val="75000"/>
                    </a:prstClr>
                  </a:solidFill>
                  <a:effectLst/>
                  <a:uLnTx/>
                  <a:uFillTx/>
                  <a:latin typeface="+mn-lt"/>
                  <a:ea typeface="+mn-ea"/>
                  <a:cs typeface="+mn-cs"/>
                </a:rPr>
                <a:t>(+56-2) 29934400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50" b="0" i="0" u="none" strike="noStrike" kern="1200" cap="none" spc="0" normalizeH="0" baseline="0" noProof="0">
                  <a:ln>
                    <a:noFill/>
                  </a:ln>
                  <a:solidFill>
                    <a:prstClr val="black">
                      <a:tint val="75000"/>
                    </a:prstClr>
                  </a:solidFill>
                  <a:effectLst/>
                  <a:uLnTx/>
                  <a:uFillTx/>
                  <a:latin typeface="+mn-lt"/>
                  <a:ea typeface="+mn-ea"/>
                  <a:cs typeface="+mn-cs"/>
                </a:rPr>
                <a:t>Apoquindo 3500, Piso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50" b="0" i="0" u="none" strike="noStrike" kern="1200" cap="none" spc="0" normalizeH="0" baseline="0" noProof="0">
                  <a:ln>
                    <a:noFill/>
                  </a:ln>
                  <a:solidFill>
                    <a:prstClr val="black">
                      <a:tint val="75000"/>
                    </a:prstClr>
                  </a:solidFill>
                  <a:effectLst/>
                  <a:uLnTx/>
                  <a:uFillTx/>
                  <a:latin typeface="+mn-lt"/>
                  <a:ea typeface="+mn-ea"/>
                  <a:cs typeface="+mn-cs"/>
                </a:rPr>
                <a:t>Las Condes (755-0105)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50" b="0" i="0" u="none" strike="noStrike" kern="1200" cap="none" spc="0" normalizeH="0" baseline="0" noProof="0">
                  <a:ln>
                    <a:noFill/>
                  </a:ln>
                  <a:solidFill>
                    <a:prstClr val="black">
                      <a:tint val="75000"/>
                    </a:prstClr>
                  </a:solidFill>
                  <a:effectLst/>
                  <a:uLnTx/>
                  <a:uFillTx/>
                  <a:latin typeface="+mn-lt"/>
                  <a:ea typeface="+mn-ea"/>
                  <a:cs typeface="+mn-cs"/>
                </a:rPr>
                <a:t>Santiago, Chile.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50" b="0" i="0" u="none" strike="noStrike" kern="1200" cap="none" spc="0" normalizeH="0" baseline="0" noProof="0">
                  <a:ln>
                    <a:noFill/>
                  </a:ln>
                  <a:solidFill>
                    <a:prstClr val="black">
                      <a:tint val="75000"/>
                    </a:prstClr>
                  </a:solidFill>
                  <a:effectLst/>
                  <a:uLnTx/>
                  <a:uFillTx/>
                  <a:latin typeface="+mn-lt"/>
                  <a:ea typeface="+mn-ea"/>
                  <a:cs typeface="+mn-cs"/>
                </a:rPr>
                <a:t>www.torretti.cl</a:t>
              </a:r>
            </a:p>
          </p:txBody>
        </p:sp>
      </p:grpSp>
    </p:spTree>
    <p:extLst>
      <p:ext uri="{BB962C8B-B14F-4D97-AF65-F5344CB8AC3E}">
        <p14:creationId xmlns:p14="http://schemas.microsoft.com/office/powerpoint/2010/main" val="243174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73F32-B6EF-9934-CB4C-73BED680FBE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50ACF65-C138-399C-6844-11E49A23734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EDF223B-6EFA-8927-D68A-51EC9AA3897A}"/>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5" name="Marcador de pie de página 4">
            <a:extLst>
              <a:ext uri="{FF2B5EF4-FFF2-40B4-BE49-F238E27FC236}">
                <a16:creationId xmlns:a16="http://schemas.microsoft.com/office/drawing/2014/main" id="{7E921BF2-F53C-A8DA-F528-2762E4C74EB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95E6B22-481B-83FE-4382-593D06CEB635}"/>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212093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A35EF-6310-3FDB-72E9-F3DF0B48A86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C4D81F2-6CE9-0F90-DC82-3030790AD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0C6AEC-AE30-D700-1008-2F08881CDDBB}"/>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5" name="Marcador de pie de página 4">
            <a:extLst>
              <a:ext uri="{FF2B5EF4-FFF2-40B4-BE49-F238E27FC236}">
                <a16:creationId xmlns:a16="http://schemas.microsoft.com/office/drawing/2014/main" id="{5B563072-65E1-94D2-8C45-0C4B2C76A7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DC82CD1-7DE6-A02C-3186-12CE4B277966}"/>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242755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A24DF-7490-4532-0B33-F13DA34653D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2620F66-F418-D33C-C375-3F41B66F8D2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29E0E67-3229-D48A-3B27-E85D321E81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A49DD6E-1D34-0A56-24A8-039785F1D110}"/>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6" name="Marcador de pie de página 5">
            <a:extLst>
              <a:ext uri="{FF2B5EF4-FFF2-40B4-BE49-F238E27FC236}">
                <a16:creationId xmlns:a16="http://schemas.microsoft.com/office/drawing/2014/main" id="{2F602588-CFDC-4A6F-DC36-92D06720353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F78EA5D-B926-5DA9-3ED6-CBBE0A92D3B7}"/>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61208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E30C1-DCB4-3171-02B1-6562B9A3847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4245891-2510-EED2-B3E5-4D075A710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B52BDFB-DB71-16CC-4AC9-139D29DD96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4C9BA2E-454C-4656-F018-A111027F7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7D8B74F-6A14-1BF9-F325-23F1A75F5F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99C8499-7016-03B6-0D8A-57159BA5EE38}"/>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8" name="Marcador de pie de página 7">
            <a:extLst>
              <a:ext uri="{FF2B5EF4-FFF2-40B4-BE49-F238E27FC236}">
                <a16:creationId xmlns:a16="http://schemas.microsoft.com/office/drawing/2014/main" id="{CDA17EA1-EF1C-345E-17FC-AC0127F8C1C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F569995F-D922-2D2D-9A18-0B07CE6D17B9}"/>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39961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7B900-8B1C-D9B7-9ABA-0CC6FC2904E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3AA5358-6820-CFF8-FED4-09546BDB15FB}"/>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4" name="Marcador de pie de página 3">
            <a:extLst>
              <a:ext uri="{FF2B5EF4-FFF2-40B4-BE49-F238E27FC236}">
                <a16:creationId xmlns:a16="http://schemas.microsoft.com/office/drawing/2014/main" id="{E1DFA9DE-261E-DDB1-E4CA-A27C7336FCE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84BBDC7-1604-540A-9D08-07FE69DE7B7B}"/>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307473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2699AD-F4C0-E6FC-A103-12ECFC599480}"/>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3" name="Marcador de pie de página 2">
            <a:extLst>
              <a:ext uri="{FF2B5EF4-FFF2-40B4-BE49-F238E27FC236}">
                <a16:creationId xmlns:a16="http://schemas.microsoft.com/office/drawing/2014/main" id="{E9E71B3D-C6C5-E6C0-496D-A4F1CEF61CF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11052DF-D5C8-604F-42A7-340E57FF9F32}"/>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317706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6C3BE-F94D-3EEA-02DB-D077ACF055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C8C8761-282A-AFD6-ED37-95D3E2D57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BF21878F-6008-7175-DA04-61D6177D5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6B4C69-DBCC-C80E-F537-50F653D9B947}"/>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6" name="Marcador de pie de página 5">
            <a:extLst>
              <a:ext uri="{FF2B5EF4-FFF2-40B4-BE49-F238E27FC236}">
                <a16:creationId xmlns:a16="http://schemas.microsoft.com/office/drawing/2014/main" id="{5D1B3533-C5B5-8D49-A380-432D992C3C8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B692435-6E3B-41FD-32A9-A42F7142C88F}"/>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328956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81385-C3C7-AD56-78AA-A881802B01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92138BE3-D3D8-7E26-0CE3-A10BA30A32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993E471-BF3D-0E9A-73DF-ABF37DDA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571E2D6-B7BB-5A80-73D8-1D2D320731AC}"/>
              </a:ext>
            </a:extLst>
          </p:cNvPr>
          <p:cNvSpPr>
            <a:spLocks noGrp="1"/>
          </p:cNvSpPr>
          <p:nvPr>
            <p:ph type="dt" sz="half" idx="10"/>
          </p:nvPr>
        </p:nvSpPr>
        <p:spPr/>
        <p:txBody>
          <a:bodyPr/>
          <a:lstStyle/>
          <a:p>
            <a:fld id="{7FD0830E-C54E-42CD-BFE6-09342D36BE2D}" type="datetimeFigureOut">
              <a:rPr lang="es-CL" smtClean="0"/>
              <a:t>10-03-2026</a:t>
            </a:fld>
            <a:endParaRPr lang="es-CL"/>
          </a:p>
        </p:txBody>
      </p:sp>
      <p:sp>
        <p:nvSpPr>
          <p:cNvPr id="6" name="Marcador de pie de página 5">
            <a:extLst>
              <a:ext uri="{FF2B5EF4-FFF2-40B4-BE49-F238E27FC236}">
                <a16:creationId xmlns:a16="http://schemas.microsoft.com/office/drawing/2014/main" id="{381C4C43-B960-4D4F-DEE2-02680277373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EA87F58-FC38-821B-D3AE-A548B90622BF}"/>
              </a:ext>
            </a:extLst>
          </p:cNvPr>
          <p:cNvSpPr>
            <a:spLocks noGrp="1"/>
          </p:cNvSpPr>
          <p:nvPr>
            <p:ph type="sldNum" sz="quarter" idx="12"/>
          </p:nvPr>
        </p:nvSpPr>
        <p:spPr/>
        <p:txBody>
          <a:bodyPr/>
          <a:lstStyle/>
          <a:p>
            <a:fld id="{1436B893-8A95-4AE1-ABCE-9BE350B4A963}" type="slidenum">
              <a:rPr lang="es-CL" smtClean="0"/>
              <a:t>‹Nº›</a:t>
            </a:fld>
            <a:endParaRPr lang="es-CL"/>
          </a:p>
        </p:txBody>
      </p:sp>
    </p:spTree>
    <p:extLst>
      <p:ext uri="{BB962C8B-B14F-4D97-AF65-F5344CB8AC3E}">
        <p14:creationId xmlns:p14="http://schemas.microsoft.com/office/powerpoint/2010/main" val="9864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11AAF6E-93EF-25A8-E997-476DB6D5F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61E0EA1-2365-CFE1-DC92-08A1ED3A4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3B94FE2-C5E9-4B9A-E5F6-5EFB80A8F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0830E-C54E-42CD-BFE6-09342D36BE2D}" type="datetimeFigureOut">
              <a:rPr lang="es-CL" smtClean="0"/>
              <a:t>10-03-2026</a:t>
            </a:fld>
            <a:endParaRPr lang="es-CL"/>
          </a:p>
        </p:txBody>
      </p:sp>
      <p:sp>
        <p:nvSpPr>
          <p:cNvPr id="5" name="Marcador de pie de página 4">
            <a:extLst>
              <a:ext uri="{FF2B5EF4-FFF2-40B4-BE49-F238E27FC236}">
                <a16:creationId xmlns:a16="http://schemas.microsoft.com/office/drawing/2014/main" id="{2DB98F8E-52A6-DAEE-2B73-8E9BEC51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1E36FF8-4945-D7D3-FFDC-4CCB1855A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6B893-8A95-4AE1-ABCE-9BE350B4A963}" type="slidenum">
              <a:rPr lang="es-CL" smtClean="0"/>
              <a:t>‹Nº›</a:t>
            </a:fld>
            <a:endParaRPr lang="es-CL"/>
          </a:p>
        </p:txBody>
      </p:sp>
    </p:spTree>
    <p:extLst>
      <p:ext uri="{BB962C8B-B14F-4D97-AF65-F5344CB8AC3E}">
        <p14:creationId xmlns:p14="http://schemas.microsoft.com/office/powerpoint/2010/main" val="342704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768C"/>
        </a:solidFill>
        <a:effectLst/>
      </p:bgPr>
    </p:bg>
    <p:spTree>
      <p:nvGrpSpPr>
        <p:cNvPr id="1" name="">
          <a:extLst>
            <a:ext uri="{FF2B5EF4-FFF2-40B4-BE49-F238E27FC236}">
              <a16:creationId xmlns:a16="http://schemas.microsoft.com/office/drawing/2014/main" id="{E168D810-0E81-C820-3552-D6781F41947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97EB99B-AF80-00F7-2F3B-56D03713DFA1}"/>
              </a:ext>
            </a:extLst>
          </p:cNvPr>
          <p:cNvPicPr>
            <a:picLocks noChangeAspect="1"/>
          </p:cNvPicPr>
          <p:nvPr/>
        </p:nvPicPr>
        <p:blipFill rotWithShape="1">
          <a:blip r:embed="rId2">
            <a:extLst>
              <a:ext uri="{28A0092B-C50C-407E-A947-70E740481C1C}">
                <a14:useLocalDpi xmlns:a14="http://schemas.microsoft.com/office/drawing/2010/main" val="0"/>
              </a:ext>
            </a:extLst>
          </a:blip>
          <a:srcRect l="1042" t="9083" b="14993"/>
          <a:stretch/>
        </p:blipFill>
        <p:spPr>
          <a:xfrm>
            <a:off x="6230472" y="0"/>
            <a:ext cx="5961528" cy="6858000"/>
          </a:xfrm>
          <a:prstGeom prst="rect">
            <a:avLst/>
          </a:prstGeom>
        </p:spPr>
      </p:pic>
      <p:sp>
        <p:nvSpPr>
          <p:cNvPr id="43" name="CuadroTexto 42">
            <a:extLst>
              <a:ext uri="{FF2B5EF4-FFF2-40B4-BE49-F238E27FC236}">
                <a16:creationId xmlns:a16="http://schemas.microsoft.com/office/drawing/2014/main" id="{A8DE97E3-ABCB-EDE5-DCD7-7F4237396523}"/>
              </a:ext>
            </a:extLst>
          </p:cNvPr>
          <p:cNvSpPr txBox="1"/>
          <p:nvPr/>
        </p:nvSpPr>
        <p:spPr>
          <a:xfrm>
            <a:off x="304801" y="1930204"/>
            <a:ext cx="57911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600" dirty="0">
                <a:solidFill>
                  <a:prstClr val="white"/>
                </a:solidFill>
                <a:latin typeface="Verdana" panose="020B0604030504040204" pitchFamily="34" charset="0"/>
                <a:ea typeface="Verdana" panose="020B0604030504040204" pitchFamily="34" charset="0"/>
              </a:rPr>
              <a:t>Capital Propio Tributario y Sostenibilidad Tributaria: Claves para una gestión eficiente</a:t>
            </a:r>
            <a:endParaRPr kumimoji="0" lang="es-CL" sz="3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BFDFE8C2-3458-DDF7-70C5-DC2C92333809}"/>
              </a:ext>
            </a:extLst>
          </p:cNvPr>
          <p:cNvPicPr>
            <a:picLocks noChangeAspect="1"/>
          </p:cNvPicPr>
          <p:nvPr/>
        </p:nvPicPr>
        <p:blipFill>
          <a:blip r:embed="rId3">
            <a:extLst>
              <a:ext uri="{28A0092B-C50C-407E-A947-70E740481C1C}">
                <a14:useLocalDpi xmlns:a14="http://schemas.microsoft.com/office/drawing/2010/main" val="0"/>
              </a:ext>
            </a:extLst>
          </a:blip>
          <a:srcRect l="553" t="16204" b="650"/>
          <a:stretch>
            <a:fillRect/>
          </a:stretch>
        </p:blipFill>
        <p:spPr>
          <a:xfrm>
            <a:off x="188118" y="5181600"/>
            <a:ext cx="2175319" cy="1558446"/>
          </a:xfrm>
          <a:prstGeom prst="rect">
            <a:avLst/>
          </a:prstGeom>
        </p:spPr>
      </p:pic>
      <p:pic>
        <p:nvPicPr>
          <p:cNvPr id="2" name="Imagen 1">
            <a:extLst>
              <a:ext uri="{FF2B5EF4-FFF2-40B4-BE49-F238E27FC236}">
                <a16:creationId xmlns:a16="http://schemas.microsoft.com/office/drawing/2014/main" id="{CA077F4B-21B6-E30C-4F9B-89AB15230722}"/>
              </a:ext>
            </a:extLst>
          </p:cNvPr>
          <p:cNvPicPr>
            <a:picLocks noChangeAspect="1"/>
          </p:cNvPicPr>
          <p:nvPr/>
        </p:nvPicPr>
        <p:blipFill>
          <a:blip r:embed="rId4">
            <a:biLevel thresh="25000"/>
          </a:blip>
          <a:stretch>
            <a:fillRect/>
          </a:stretch>
        </p:blipFill>
        <p:spPr>
          <a:xfrm>
            <a:off x="9730164" y="5688719"/>
            <a:ext cx="1817672" cy="446446"/>
          </a:xfrm>
          <a:prstGeom prst="rect">
            <a:avLst/>
          </a:prstGeom>
        </p:spPr>
      </p:pic>
    </p:spTree>
    <p:extLst>
      <p:ext uri="{BB962C8B-B14F-4D97-AF65-F5344CB8AC3E}">
        <p14:creationId xmlns:p14="http://schemas.microsoft.com/office/powerpoint/2010/main" val="1677749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97B1-9B1E-A5BF-E830-1FDC763B3BCA}"/>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B95A9FC2-4F8A-E1A4-5E19-8D3649E8F146}"/>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9832739B-9E4A-6388-2548-8D62584448E2}"/>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12D22110-5836-9207-4150-F2DF45558D71}"/>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1B351F96-8C85-7D12-F7ED-EA152BA7F438}"/>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BF3D085A-C0D1-F1E3-3F15-D6DC8ADD237D}"/>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7E1A5FB9-950A-CEB2-D00E-A757322C077B}"/>
              </a:ext>
            </a:extLst>
          </p:cNvPr>
          <p:cNvSpPr/>
          <p:nvPr/>
        </p:nvSpPr>
        <p:spPr>
          <a:xfrm>
            <a:off x="1394963" y="454308"/>
            <a:ext cx="9149711" cy="3847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900" b="1">
                <a:solidFill>
                  <a:srgbClr val="50748C"/>
                </a:solidFill>
                <a:latin typeface="Verdana" panose="020B0604030504040204" pitchFamily="34" charset="0"/>
                <a:ea typeface="Verdana" panose="020B0604030504040204" pitchFamily="34" charset="0"/>
              </a:rPr>
              <a:t>TEMA 1: DETERMINACIÓN DEL RAI (art. 14 letra D) N°3 LIR)</a:t>
            </a:r>
            <a:endParaRPr kumimoji="0" lang="es-CL" sz="19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758F7DE0-9352-2201-C041-C27F65AF21F6}"/>
              </a:ext>
            </a:extLst>
          </p:cNvPr>
          <p:cNvSpPr/>
          <p:nvPr/>
        </p:nvSpPr>
        <p:spPr>
          <a:xfrm>
            <a:off x="1509264" y="839028"/>
            <a:ext cx="8235808"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36137E91-F979-97C6-543F-85A39EDA0DD4}"/>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7" name="CuadroTexto 6">
            <a:extLst>
              <a:ext uri="{FF2B5EF4-FFF2-40B4-BE49-F238E27FC236}">
                <a16:creationId xmlns:a16="http://schemas.microsoft.com/office/drawing/2014/main" id="{A999ED8A-9715-A631-5F55-392A42FC48B2}"/>
              </a:ext>
            </a:extLst>
          </p:cNvPr>
          <p:cNvSpPr txBox="1"/>
          <p:nvPr/>
        </p:nvSpPr>
        <p:spPr>
          <a:xfrm>
            <a:off x="1391305" y="3610618"/>
            <a:ext cx="3339674" cy="577081"/>
          </a:xfrm>
          <a:prstGeom prst="rect">
            <a:avLst/>
          </a:prstGeom>
          <a:noFill/>
        </p:spPr>
        <p:txBody>
          <a:bodyPr wrap="square" rtlCol="0">
            <a:spAutoFit/>
          </a:bodyPr>
          <a:lstStyle/>
          <a:p>
            <a:r>
              <a:rPr lang="es-ES" sz="1050">
                <a:solidFill>
                  <a:schemeClr val="bg1">
                    <a:lumMod val="50000"/>
                  </a:schemeClr>
                </a:solidFill>
                <a:latin typeface="Verdana" panose="020B0604030504040204" pitchFamily="34" charset="0"/>
                <a:ea typeface="Verdana" panose="020B0604030504040204" pitchFamily="34" charset="0"/>
              </a:rPr>
              <a:t>Mayores instrucciones se pueden consultar en las Circulares N°73 de 2020, N°62 de 2020 Y N°10 de 2015.</a:t>
            </a:r>
            <a:endParaRPr lang="es-CL" sz="1050">
              <a:solidFill>
                <a:schemeClr val="bg1">
                  <a:lumMod val="50000"/>
                </a:schemeClr>
              </a:solidFill>
              <a:latin typeface="Verdana" panose="020B0604030504040204" pitchFamily="34" charset="0"/>
              <a:ea typeface="Verdana" panose="020B0604030504040204" pitchFamily="34" charset="0"/>
            </a:endParaRPr>
          </a:p>
        </p:txBody>
      </p:sp>
      <p:pic>
        <p:nvPicPr>
          <p:cNvPr id="11" name="Imagen 10">
            <a:extLst>
              <a:ext uri="{FF2B5EF4-FFF2-40B4-BE49-F238E27FC236}">
                <a16:creationId xmlns:a16="http://schemas.microsoft.com/office/drawing/2014/main" id="{B95A08CD-1615-3948-6DAD-736BB90C7BD1}"/>
              </a:ext>
            </a:extLst>
          </p:cNvPr>
          <p:cNvPicPr>
            <a:picLocks noChangeAspect="1"/>
          </p:cNvPicPr>
          <p:nvPr/>
        </p:nvPicPr>
        <p:blipFill>
          <a:blip r:embed="rId4"/>
          <a:stretch>
            <a:fillRect/>
          </a:stretch>
        </p:blipFill>
        <p:spPr>
          <a:xfrm>
            <a:off x="4965447" y="3806008"/>
            <a:ext cx="6665077" cy="2458790"/>
          </a:xfrm>
          <a:prstGeom prst="rect">
            <a:avLst/>
          </a:prstGeom>
        </p:spPr>
      </p:pic>
      <p:pic>
        <p:nvPicPr>
          <p:cNvPr id="13" name="Imagen 12">
            <a:extLst>
              <a:ext uri="{FF2B5EF4-FFF2-40B4-BE49-F238E27FC236}">
                <a16:creationId xmlns:a16="http://schemas.microsoft.com/office/drawing/2014/main" id="{A704F5F5-D029-F422-3858-8B2132F4F7D8}"/>
              </a:ext>
            </a:extLst>
          </p:cNvPr>
          <p:cNvPicPr>
            <a:picLocks noChangeAspect="1"/>
          </p:cNvPicPr>
          <p:nvPr/>
        </p:nvPicPr>
        <p:blipFill>
          <a:blip r:embed="rId5"/>
          <a:stretch>
            <a:fillRect/>
          </a:stretch>
        </p:blipFill>
        <p:spPr>
          <a:xfrm>
            <a:off x="1394963" y="1066365"/>
            <a:ext cx="6697608" cy="2362635"/>
          </a:xfrm>
          <a:prstGeom prst="rect">
            <a:avLst/>
          </a:prstGeom>
        </p:spPr>
      </p:pic>
    </p:spTree>
    <p:extLst>
      <p:ext uri="{BB962C8B-B14F-4D97-AF65-F5344CB8AC3E}">
        <p14:creationId xmlns:p14="http://schemas.microsoft.com/office/powerpoint/2010/main" val="55497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768C"/>
        </a:solidFill>
        <a:effectLst/>
      </p:bgPr>
    </p:bg>
    <p:spTree>
      <p:nvGrpSpPr>
        <p:cNvPr id="1" name="">
          <a:extLst>
            <a:ext uri="{FF2B5EF4-FFF2-40B4-BE49-F238E27FC236}">
              <a16:creationId xmlns:a16="http://schemas.microsoft.com/office/drawing/2014/main" id="{8B3B6C14-E9CA-75A0-BB13-6DDB013C1FF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BF3177C-0C0C-DA15-E63F-B1A7A4484DAD}"/>
              </a:ext>
            </a:extLst>
          </p:cNvPr>
          <p:cNvPicPr>
            <a:picLocks noChangeAspect="1"/>
          </p:cNvPicPr>
          <p:nvPr/>
        </p:nvPicPr>
        <p:blipFill rotWithShape="1">
          <a:blip r:embed="rId2">
            <a:extLst>
              <a:ext uri="{28A0092B-C50C-407E-A947-70E740481C1C}">
                <a14:useLocalDpi xmlns:a14="http://schemas.microsoft.com/office/drawing/2010/main" val="0"/>
              </a:ext>
            </a:extLst>
          </a:blip>
          <a:srcRect l="1042" t="9083" b="14993"/>
          <a:stretch/>
        </p:blipFill>
        <p:spPr>
          <a:xfrm>
            <a:off x="6230473" y="0"/>
            <a:ext cx="5961528" cy="6858000"/>
          </a:xfrm>
          <a:prstGeom prst="rect">
            <a:avLst/>
          </a:prstGeom>
        </p:spPr>
      </p:pic>
      <p:sp>
        <p:nvSpPr>
          <p:cNvPr id="43" name="CuadroTexto 42">
            <a:extLst>
              <a:ext uri="{FF2B5EF4-FFF2-40B4-BE49-F238E27FC236}">
                <a16:creationId xmlns:a16="http://schemas.microsoft.com/office/drawing/2014/main" id="{2BC4DD6F-B265-C91B-CEB1-1510B198D122}"/>
              </a:ext>
            </a:extLst>
          </p:cNvPr>
          <p:cNvSpPr txBox="1"/>
          <p:nvPr/>
        </p:nvSpPr>
        <p:spPr>
          <a:xfrm>
            <a:off x="170328" y="2459504"/>
            <a:ext cx="57912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4000">
                <a:solidFill>
                  <a:prstClr val="white"/>
                </a:solidFill>
                <a:latin typeface="Verdana" panose="020B0604030504040204" pitchFamily="34" charset="0"/>
                <a:ea typeface="Verdana" panose="020B0604030504040204" pitchFamily="34" charset="0"/>
              </a:rPr>
              <a:t>TEMA N°2: CUMPLIMIENTO Y FISCALIZACIÓN</a:t>
            </a:r>
            <a:endParaRPr kumimoji="0" lang="es-CL" sz="4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D39A6643-F3B3-75B7-025F-79A0009B901E}"/>
              </a:ext>
            </a:extLst>
          </p:cNvPr>
          <p:cNvPicPr>
            <a:picLocks noChangeAspect="1"/>
          </p:cNvPicPr>
          <p:nvPr/>
        </p:nvPicPr>
        <p:blipFill>
          <a:blip r:embed="rId3">
            <a:extLst>
              <a:ext uri="{28A0092B-C50C-407E-A947-70E740481C1C}">
                <a14:useLocalDpi xmlns:a14="http://schemas.microsoft.com/office/drawing/2010/main" val="0"/>
              </a:ext>
            </a:extLst>
          </a:blip>
          <a:srcRect l="553" t="16204" b="650"/>
          <a:stretch>
            <a:fillRect/>
          </a:stretch>
        </p:blipFill>
        <p:spPr>
          <a:xfrm>
            <a:off x="188118" y="5181600"/>
            <a:ext cx="2175319" cy="1558446"/>
          </a:xfrm>
          <a:prstGeom prst="rect">
            <a:avLst/>
          </a:prstGeom>
        </p:spPr>
      </p:pic>
      <p:pic>
        <p:nvPicPr>
          <p:cNvPr id="2" name="Imagen 1">
            <a:extLst>
              <a:ext uri="{FF2B5EF4-FFF2-40B4-BE49-F238E27FC236}">
                <a16:creationId xmlns:a16="http://schemas.microsoft.com/office/drawing/2014/main" id="{E348AA08-D137-D8F4-3134-9C4A732C7B83}"/>
              </a:ext>
            </a:extLst>
          </p:cNvPr>
          <p:cNvPicPr>
            <a:picLocks noChangeAspect="1"/>
          </p:cNvPicPr>
          <p:nvPr/>
        </p:nvPicPr>
        <p:blipFill>
          <a:blip r:embed="rId4">
            <a:biLevel thresh="25000"/>
          </a:blip>
          <a:stretch>
            <a:fillRect/>
          </a:stretch>
        </p:blipFill>
        <p:spPr>
          <a:xfrm>
            <a:off x="9730164" y="5688719"/>
            <a:ext cx="1817672" cy="446446"/>
          </a:xfrm>
          <a:prstGeom prst="rect">
            <a:avLst/>
          </a:prstGeom>
        </p:spPr>
      </p:pic>
    </p:spTree>
    <p:extLst>
      <p:ext uri="{BB962C8B-B14F-4D97-AF65-F5344CB8AC3E}">
        <p14:creationId xmlns:p14="http://schemas.microsoft.com/office/powerpoint/2010/main" val="174856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B62A-C2F9-45E2-4B66-39579A30DA88}"/>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DEC7EFF1-0E4B-2A27-2A93-05B35977C207}"/>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BA7F8F4C-66BA-60F9-FDD0-9808FD83E0F4}"/>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DB747114-87C2-054B-AB2D-5024630E4C5D}"/>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08D001CF-881F-944A-5974-A091EFC36461}"/>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F0FAD5D0-AF88-DAF3-9E31-38B999AAF1D0}"/>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8070AFA2-E47F-A943-A22B-EB8472AA96CD}"/>
              </a:ext>
            </a:extLst>
          </p:cNvPr>
          <p:cNvSpPr/>
          <p:nvPr/>
        </p:nvSpPr>
        <p:spPr>
          <a:xfrm>
            <a:off x="1394963" y="454307"/>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TEMA </a:t>
            </a:r>
            <a:r>
              <a:rPr lang="es-ES" sz="2000" b="1">
                <a:solidFill>
                  <a:srgbClr val="50748C"/>
                </a:solidFill>
                <a:latin typeface="Verdana" panose="020B0604030504040204" pitchFamily="34" charset="0"/>
                <a:ea typeface="Verdana" panose="020B0604030504040204" pitchFamily="34" charset="0"/>
              </a:rPr>
              <a:t>N°2 </a:t>
            </a: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CUMPLIMIENTO Y FISCALIZACIÓN</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27C83F5A-6F86-F98E-F9F0-E7AD1430C5F3}"/>
              </a:ext>
            </a:extLst>
          </p:cNvPr>
          <p:cNvSpPr/>
          <p:nvPr/>
        </p:nvSpPr>
        <p:spPr>
          <a:xfrm>
            <a:off x="1423538" y="853898"/>
            <a:ext cx="7060586"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6DF470A1-1B9A-D89F-ADFE-983E19A1553D}"/>
              </a:ext>
            </a:extLst>
          </p:cNvPr>
          <p:cNvSpPr txBox="1"/>
          <p:nvPr/>
        </p:nvSpPr>
        <p:spPr>
          <a:xfrm>
            <a:off x="1394783" y="1113091"/>
            <a:ext cx="9145302" cy="5262979"/>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rPr>
              <a:t>Fiscalización Remota y Competencia Extendida: </a:t>
            </a:r>
            <a:r>
              <a:rPr lang="es-ES" sz="1050">
                <a:solidFill>
                  <a:schemeClr val="bg1">
                    <a:lumMod val="50000"/>
                  </a:schemeClr>
                </a:solidFill>
                <a:latin typeface="Verdana"/>
                <a:ea typeface="Verdana"/>
              </a:rPr>
              <a:t>Instrucciones de la Circular N°18 de 2025 sobre la Ley 21.713.</a:t>
            </a:r>
            <a:endParaRPr lang="es-ES" sz="1050">
              <a:solidFill>
                <a:schemeClr val="bg1">
                  <a:lumMod val="50000"/>
                </a:schemeClr>
              </a:solidFill>
              <a:latin typeface="Verdana"/>
              <a:ea typeface="Verdana"/>
              <a:cs typeface="Calibri" panose="020F0502020204030204"/>
            </a:endParaRPr>
          </a:p>
          <a:p>
            <a:pPr marL="228600" indent="-228600" algn="just">
              <a:buAutoNum type="romanLcPeriod"/>
              <a:defRPr/>
            </a:pPr>
            <a:endParaRPr lang="es-ES" sz="1050" dirty="0">
              <a:solidFill>
                <a:schemeClr val="bg1">
                  <a:lumMod val="50000"/>
                </a:schemeClr>
              </a:solidFill>
              <a:latin typeface="Verdana"/>
              <a:ea typeface="Verdana"/>
              <a:cs typeface="Calibri" panose="020F0502020204030204"/>
            </a:endParaRPr>
          </a:p>
          <a:p>
            <a:pPr algn="just">
              <a:defRPr/>
            </a:pPr>
            <a:r>
              <a:rPr lang="es-ES" sz="1050" b="1">
                <a:solidFill>
                  <a:schemeClr val="bg1">
                    <a:lumMod val="50000"/>
                  </a:schemeClr>
                </a:solidFill>
                <a:latin typeface="Verdana"/>
                <a:ea typeface="Verdana"/>
                <a:cs typeface="Calibri"/>
              </a:rPr>
              <a:t>Competencia Territorial</a:t>
            </a:r>
            <a:r>
              <a:rPr lang="es-ES" sz="1050" b="1">
                <a:solidFill>
                  <a:schemeClr val="bg1">
                    <a:lumMod val="50000"/>
                  </a:schemeClr>
                </a:solidFill>
                <a:latin typeface="Verdana"/>
                <a:ea typeface="Verdana"/>
                <a:cs typeface="+mn-lt"/>
              </a:rPr>
              <a:t> Extendida:</a:t>
            </a:r>
            <a:r>
              <a:rPr lang="es-ES" sz="1050">
                <a:solidFill>
                  <a:schemeClr val="bg1">
                    <a:lumMod val="50000"/>
                  </a:schemeClr>
                </a:solidFill>
                <a:latin typeface="Verdana"/>
                <a:ea typeface="Verdana"/>
                <a:cs typeface="+mn-lt"/>
              </a:rPr>
              <a:t> la Circular amplió la competencia territorial de los Directores Regionales, permitiéndoles practicar actuaciones de fiscalización respecto de contribuyentes domiciliados fuera de su jurisdicción geográfica. Esta facultad opera bajo la condición de que exista una instrucción previa de la Dirección Nacional, que es quien habilita y coordina el ejercicio de esta competencia extendida. </a:t>
            </a:r>
            <a:r>
              <a:rPr lang="es-ES" sz="1050">
                <a:solidFill>
                  <a:schemeClr val="bg1">
                    <a:lumMod val="50000"/>
                  </a:schemeClr>
                </a:solidFill>
                <a:latin typeface="Verdana"/>
                <a:ea typeface="Verdana"/>
                <a:cs typeface="Calibri" panose="020F0502020204030204"/>
              </a:rPr>
              <a:t>El fundamento de política legislativa es la eficiencia en el uso de recursos del SII: permite asignar cargas de trabajo entre distintas unidades regionales según capacidad operativa, sin que el domicilio del </a:t>
            </a:r>
            <a:r>
              <a:rPr lang="es-ES" sz="1050" dirty="0">
                <a:solidFill>
                  <a:schemeClr val="bg1">
                    <a:lumMod val="50000"/>
                  </a:schemeClr>
                </a:solidFill>
                <a:latin typeface="Verdana"/>
                <a:ea typeface="Verdana"/>
                <a:cs typeface="Calibri" panose="020F0502020204030204"/>
              </a:rPr>
              <a:t>contribuyente </a:t>
            </a:r>
            <a:r>
              <a:rPr lang="es-ES" sz="1050">
                <a:solidFill>
                  <a:schemeClr val="bg1">
                    <a:lumMod val="50000"/>
                  </a:schemeClr>
                </a:solidFill>
                <a:latin typeface="Verdana"/>
                <a:ea typeface="Verdana"/>
                <a:cs typeface="Calibri" panose="020F0502020204030204"/>
              </a:rPr>
              <a:t>sea un obstáculo formal. Esto rompe el esquema clásico de competencia territorial exclusiva y abre paso a un modelo de fiscalización funcional o por asignación centralizada.</a:t>
            </a:r>
          </a:p>
          <a:p>
            <a:pPr marL="685800" lvl="1" indent="-228600" algn="just">
              <a:buFont typeface="Wingdings"/>
              <a:buChar char="ü"/>
              <a:defRPr/>
            </a:pPr>
            <a:endParaRPr lang="es-ES" sz="1050" dirty="0">
              <a:solidFill>
                <a:schemeClr val="bg1">
                  <a:lumMod val="50000"/>
                </a:schemeClr>
              </a:solidFill>
              <a:latin typeface="Verdana"/>
              <a:ea typeface="Verdana"/>
              <a:cs typeface="Calibri" panose="020F0502020204030204"/>
            </a:endParaRPr>
          </a:p>
          <a:p>
            <a:pPr algn="just">
              <a:defRPr/>
            </a:pPr>
            <a:r>
              <a:rPr lang="es-ES" sz="1050" b="1">
                <a:solidFill>
                  <a:schemeClr val="bg1">
                    <a:lumMod val="50000"/>
                  </a:schemeClr>
                </a:solidFill>
                <a:latin typeface="Verdana"/>
                <a:ea typeface="Verdana"/>
              </a:rPr>
              <a:t>Expediente Electrónico Art. 8 N°16 CT: </a:t>
            </a:r>
            <a:r>
              <a:rPr lang="es-ES" sz="1050">
                <a:solidFill>
                  <a:schemeClr val="bg1">
                    <a:lumMod val="50000"/>
                  </a:schemeClr>
                </a:solidFill>
                <a:latin typeface="Verdana"/>
                <a:ea typeface="Verdana"/>
              </a:rPr>
              <a:t>El Expediente Electrónico es el repositorio digital donde se registran y almacenan todas las actuaciones del procedimiento de fiscalización. Su uso es obligatorio conforme a la Circular N°18 de 2025, y constituye el soporte formal del proceso remoto. Aspectos clave:</a:t>
            </a:r>
            <a:endParaRPr lang="es-ES" sz="1050">
              <a:solidFill>
                <a:schemeClr val="bg1">
                  <a:lumMod val="50000"/>
                </a:schemeClr>
              </a:solidFill>
              <a:latin typeface="Verdana"/>
              <a:ea typeface="Verdana"/>
              <a:cs typeface="Calibri" panose="020F0502020204030204"/>
            </a:endParaRPr>
          </a:p>
          <a:p>
            <a:pPr algn="just">
              <a:defRPr/>
            </a:pPr>
            <a:endParaRPr lang="es-ES" sz="1050" dirty="0">
              <a:solidFill>
                <a:schemeClr val="bg1">
                  <a:lumMod val="50000"/>
                </a:schemeClr>
              </a:solidFill>
              <a:latin typeface="Verdana"/>
              <a:ea typeface="Verdana"/>
            </a:endParaRPr>
          </a:p>
          <a:p>
            <a:pPr marL="685800" lvl="1" indent="-228600" algn="just">
              <a:buFont typeface="Wingdings"/>
              <a:buChar char="ü"/>
              <a:defRPr/>
            </a:pPr>
            <a:r>
              <a:rPr lang="es-ES" sz="1050">
                <a:solidFill>
                  <a:schemeClr val="bg1">
                    <a:lumMod val="50000"/>
                  </a:schemeClr>
                </a:solidFill>
                <a:latin typeface="Verdana"/>
                <a:ea typeface="Verdana"/>
              </a:rPr>
              <a:t>Toda actuación del SII requerimientos, respuestas, antecedentes aportados— debe constar en el expediente electrónico.</a:t>
            </a:r>
            <a:endParaRPr lang="es-ES" sz="1050">
              <a:solidFill>
                <a:schemeClr val="bg1">
                  <a:lumMod val="50000"/>
                </a:schemeClr>
              </a:solidFill>
              <a:latin typeface="Verdana"/>
              <a:ea typeface="Verdana"/>
              <a:cs typeface="Calibri" panose="020F0502020204030204"/>
            </a:endParaRPr>
          </a:p>
          <a:p>
            <a:pPr marL="685800" lvl="1" indent="-228600" algn="just">
              <a:buFont typeface="Wingdings"/>
              <a:buChar char="ü"/>
              <a:defRPr/>
            </a:pPr>
            <a:r>
              <a:rPr lang="es-ES" sz="1050">
                <a:solidFill>
                  <a:schemeClr val="bg1">
                    <a:lumMod val="50000"/>
                  </a:schemeClr>
                </a:solidFill>
                <a:latin typeface="Verdana"/>
                <a:ea typeface="Verdana"/>
              </a:rPr>
              <a:t>El contribuyente accede a él a través de su sitio personal en el portal del SII.</a:t>
            </a:r>
            <a:endParaRPr lang="es-ES" sz="1050">
              <a:solidFill>
                <a:schemeClr val="bg1">
                  <a:lumMod val="50000"/>
                </a:schemeClr>
              </a:solidFill>
              <a:latin typeface="Verdana"/>
              <a:ea typeface="Verdana"/>
              <a:cs typeface="Calibri" panose="020F0502020204030204"/>
            </a:endParaRPr>
          </a:p>
          <a:p>
            <a:pPr marL="685800" lvl="1" indent="-228600" algn="just">
              <a:buFont typeface="Wingdings"/>
              <a:buChar char="ü"/>
              <a:defRPr/>
            </a:pPr>
            <a:r>
              <a:rPr lang="es-ES" sz="1050">
                <a:solidFill>
                  <a:schemeClr val="bg1">
                    <a:lumMod val="50000"/>
                  </a:schemeClr>
                </a:solidFill>
                <a:latin typeface="Verdana"/>
                <a:ea typeface="Verdana"/>
              </a:rPr>
              <a:t>Garantiza trazabilidad, transparencia y permite al contribuyente conocer el estado del proceso en tiempo real.</a:t>
            </a:r>
            <a:endParaRPr lang="es-ES" sz="1050">
              <a:solidFill>
                <a:schemeClr val="bg1">
                  <a:lumMod val="50000"/>
                </a:schemeClr>
              </a:solidFill>
              <a:latin typeface="Verdana"/>
              <a:ea typeface="Verdana"/>
              <a:cs typeface="Calibri" panose="020F0502020204030204"/>
            </a:endParaRPr>
          </a:p>
          <a:p>
            <a:pPr marL="685800" lvl="1" indent="-228600" algn="just">
              <a:buFont typeface="Wingdings"/>
              <a:buChar char="ü"/>
              <a:defRPr/>
            </a:pPr>
            <a:r>
              <a:rPr lang="es-ES" sz="1050">
                <a:solidFill>
                  <a:schemeClr val="bg1">
                    <a:lumMod val="50000"/>
                  </a:schemeClr>
                </a:solidFill>
                <a:latin typeface="Verdana"/>
                <a:ea typeface="Verdana"/>
              </a:rPr>
              <a:t>Su existencia es lo que hace jurídicamente viable la fiscalización remota: reemplaza la carpeta física y la presencia territorial del funcionario.</a:t>
            </a:r>
            <a:endParaRPr lang="es-ES" sz="1050">
              <a:solidFill>
                <a:schemeClr val="bg1">
                  <a:lumMod val="50000"/>
                </a:schemeClr>
              </a:solidFill>
              <a:latin typeface="Verdana"/>
              <a:ea typeface="Verdana"/>
              <a:cs typeface="Calibri"/>
            </a:endParaRPr>
          </a:p>
          <a:p>
            <a:pPr marL="685800" lvl="1" indent="-228600" algn="just">
              <a:buFont typeface="Wingdings"/>
              <a:buChar char="ü"/>
              <a:defRPr/>
            </a:pPr>
            <a:endParaRPr lang="es-ES" sz="1050" dirty="0">
              <a:solidFill>
                <a:schemeClr val="bg1">
                  <a:lumMod val="50000"/>
                </a:schemeClr>
              </a:solidFill>
              <a:latin typeface="Verdana"/>
              <a:ea typeface="Verdana"/>
            </a:endParaRPr>
          </a:p>
          <a:p>
            <a:pPr algn="just">
              <a:defRPr/>
            </a:pPr>
            <a:r>
              <a:rPr lang="es-ES" sz="1050" b="1">
                <a:solidFill>
                  <a:schemeClr val="bg1">
                    <a:lumMod val="50000"/>
                  </a:schemeClr>
                </a:solidFill>
                <a:latin typeface="Verdana"/>
                <a:ea typeface="Verdana"/>
              </a:rPr>
              <a:t>Notificaciones Prioridad del Correo Electrónico y Sitio Personal: </a:t>
            </a:r>
            <a:r>
              <a:rPr lang="es-ES" sz="1050" dirty="0">
                <a:solidFill>
                  <a:schemeClr val="bg1">
                    <a:lumMod val="50000"/>
                  </a:schemeClr>
                </a:solidFill>
                <a:latin typeface="Verdana"/>
                <a:ea typeface="Verdana"/>
              </a:rPr>
              <a:t>La Circular N°35 del SII, complementaria a la Ley 21.713, establece el nuevo orden de prelación para las notificaciones:</a:t>
            </a:r>
            <a:endParaRPr lang="es-ES" sz="1050">
              <a:solidFill>
                <a:schemeClr val="bg1">
                  <a:lumMod val="50000"/>
                </a:schemeClr>
              </a:solidFill>
              <a:latin typeface="Verdana"/>
              <a:ea typeface="Verdana"/>
              <a:cs typeface="Calibri"/>
            </a:endParaRPr>
          </a:p>
          <a:p>
            <a:pPr algn="just">
              <a:defRPr/>
            </a:pPr>
            <a:endParaRPr lang="es-ES" sz="1050" dirty="0">
              <a:solidFill>
                <a:schemeClr val="bg1">
                  <a:lumMod val="50000"/>
                </a:schemeClr>
              </a:solidFill>
              <a:latin typeface="Verdana"/>
              <a:ea typeface="Verdana"/>
            </a:endParaRPr>
          </a:p>
          <a:p>
            <a:pPr marL="685800" lvl="1" indent="-228600" algn="just">
              <a:buFont typeface="Wingdings"/>
              <a:buChar char="ü"/>
              <a:defRPr/>
            </a:pPr>
            <a:r>
              <a:rPr lang="es-ES" sz="1050">
                <a:solidFill>
                  <a:schemeClr val="bg1">
                    <a:lumMod val="50000"/>
                  </a:schemeClr>
                </a:solidFill>
                <a:latin typeface="Verdana"/>
                <a:ea typeface="Verdana"/>
              </a:rPr>
              <a:t>Correo electrónico registrado en el SII (primera preferencia).</a:t>
            </a:r>
            <a:endParaRPr lang="es-ES" sz="1050">
              <a:solidFill>
                <a:schemeClr val="bg1">
                  <a:lumMod val="50000"/>
                </a:schemeClr>
              </a:solidFill>
              <a:latin typeface="Verdana"/>
              <a:ea typeface="Verdana"/>
              <a:cs typeface="Calibri" panose="020F0502020204030204"/>
            </a:endParaRPr>
          </a:p>
          <a:p>
            <a:pPr marL="685800" lvl="1" indent="-228600" algn="just">
              <a:buFont typeface="Wingdings"/>
              <a:buChar char="ü"/>
              <a:defRPr/>
            </a:pPr>
            <a:r>
              <a:rPr lang="es-ES" sz="1050">
                <a:solidFill>
                  <a:schemeClr val="bg1">
                    <a:lumMod val="50000"/>
                  </a:schemeClr>
                </a:solidFill>
                <a:latin typeface="Verdana"/>
                <a:ea typeface="Verdana"/>
              </a:rPr>
              <a:t>Sitio personal del contribuyente en el portal del SII (segunda preferencia).</a:t>
            </a:r>
            <a:endParaRPr lang="es-ES" sz="1050">
              <a:solidFill>
                <a:schemeClr val="bg1">
                  <a:lumMod val="50000"/>
                </a:schemeClr>
              </a:solidFill>
              <a:latin typeface="Verdana"/>
              <a:ea typeface="Verdana"/>
              <a:cs typeface="Calibri" panose="020F0502020204030204"/>
            </a:endParaRPr>
          </a:p>
          <a:p>
            <a:pPr marL="685800" lvl="1" indent="-228600" algn="just">
              <a:buFont typeface="Wingdings"/>
              <a:buChar char="ü"/>
              <a:defRPr/>
            </a:pPr>
            <a:r>
              <a:rPr lang="es-ES" sz="1050">
                <a:solidFill>
                  <a:schemeClr val="bg1">
                    <a:lumMod val="50000"/>
                  </a:schemeClr>
                </a:solidFill>
                <a:latin typeface="Verdana"/>
                <a:ea typeface="Verdana"/>
              </a:rPr>
              <a:t>Notificación por carta certificada o personal, solo de forma subsidiaria.</a:t>
            </a:r>
            <a:endParaRPr lang="es-ES" sz="1050">
              <a:solidFill>
                <a:schemeClr val="bg1">
                  <a:lumMod val="50000"/>
                </a:schemeClr>
              </a:solidFill>
              <a:latin typeface="Verdana"/>
              <a:ea typeface="Verdana"/>
              <a:cs typeface="Calibri"/>
            </a:endParaRPr>
          </a:p>
          <a:p>
            <a:pPr marL="685800" lvl="1" indent="-228600" algn="just">
              <a:buFont typeface="Wingdings"/>
              <a:buChar char="ü"/>
              <a:defRPr/>
            </a:pPr>
            <a:endParaRPr lang="es-ES" sz="1050" dirty="0">
              <a:solidFill>
                <a:schemeClr val="bg1">
                  <a:lumMod val="50000"/>
                </a:schemeClr>
              </a:solidFill>
              <a:latin typeface="Verdana"/>
              <a:ea typeface="Verdana"/>
            </a:endParaRPr>
          </a:p>
          <a:p>
            <a:pPr lvl="1" algn="just">
              <a:defRPr/>
            </a:pPr>
            <a:r>
              <a:rPr lang="es-ES" sz="1050">
                <a:solidFill>
                  <a:schemeClr val="bg1">
                    <a:lumMod val="50000"/>
                  </a:schemeClr>
                </a:solidFill>
                <a:latin typeface="Verdana"/>
                <a:ea typeface="Verdana"/>
              </a:rPr>
              <a:t>La Circular N°23 del SII precisa que las modificaciones al Art. 11 del Código Tributario introducidas por la Ley 21.713 consolidan el correo electrónico como medio preferente, con plena validez jurídica para efectos de cómputo de plazos. La notificación se entiende practicada desde que el documento es puesto a disposición en el sitio personal o enviado al correo registrado, según corresponda.</a:t>
            </a:r>
            <a:endParaRPr lang="es-ES" sz="1050">
              <a:solidFill>
                <a:schemeClr val="bg1">
                  <a:lumMod val="50000"/>
                </a:schemeClr>
              </a:solidFill>
              <a:ea typeface="Calibri"/>
              <a:cs typeface="Calibri"/>
            </a:endParaRPr>
          </a:p>
        </p:txBody>
      </p:sp>
      <p:pic>
        <p:nvPicPr>
          <p:cNvPr id="18" name="Imagen 17">
            <a:extLst>
              <a:ext uri="{FF2B5EF4-FFF2-40B4-BE49-F238E27FC236}">
                <a16:creationId xmlns:a16="http://schemas.microsoft.com/office/drawing/2014/main" id="{35828922-548C-CB85-B403-23464E8E2CA8}"/>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4" name="Gráfico 3" descr="Hombre con relleno sólido">
            <a:extLst>
              <a:ext uri="{FF2B5EF4-FFF2-40B4-BE49-F238E27FC236}">
                <a16:creationId xmlns:a16="http://schemas.microsoft.com/office/drawing/2014/main" id="{93065BE1-5CA5-CE24-A74D-74C132972F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9648" y="1718271"/>
            <a:ext cx="1076325" cy="1076325"/>
          </a:xfrm>
          <a:prstGeom prst="rect">
            <a:avLst/>
          </a:prstGeom>
        </p:spPr>
      </p:pic>
      <p:sp>
        <p:nvSpPr>
          <p:cNvPr id="6" name="Flecha: a la derecha 5">
            <a:extLst>
              <a:ext uri="{FF2B5EF4-FFF2-40B4-BE49-F238E27FC236}">
                <a16:creationId xmlns:a16="http://schemas.microsoft.com/office/drawing/2014/main" id="{13DFA002-21FF-641B-B3C9-7150EA64450D}"/>
              </a:ext>
            </a:extLst>
          </p:cNvPr>
          <p:cNvSpPr/>
          <p:nvPr/>
        </p:nvSpPr>
        <p:spPr>
          <a:xfrm rot="5400000">
            <a:off x="10174677" y="3772340"/>
            <a:ext cx="1858648" cy="246221"/>
          </a:xfrm>
          <a:prstGeom prst="right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Gráfico 12" descr="Portapapeles mezclado con relleno sólido">
            <a:extLst>
              <a:ext uri="{FF2B5EF4-FFF2-40B4-BE49-F238E27FC236}">
                <a16:creationId xmlns:a16="http://schemas.microsoft.com/office/drawing/2014/main" id="{99B4373B-14C0-2402-FDF5-9AE47A3083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43915" y="5134778"/>
            <a:ext cx="914400" cy="914400"/>
          </a:xfrm>
          <a:prstGeom prst="rect">
            <a:avLst/>
          </a:prstGeom>
        </p:spPr>
      </p:pic>
    </p:spTree>
    <p:extLst>
      <p:ext uri="{BB962C8B-B14F-4D97-AF65-F5344CB8AC3E}">
        <p14:creationId xmlns:p14="http://schemas.microsoft.com/office/powerpoint/2010/main" val="420556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704EF-A5E6-D6B3-06A5-75DEEDED853F}"/>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8B5C7F6E-BE9E-CCEF-DDC8-884C117ACE89}"/>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4BA4CF8F-5FAB-27CC-24F0-AA1FAEDEA0EB}"/>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9883DDB6-E40B-0658-EED6-D4262C42610F}"/>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2CEE77DA-3E55-4858-F857-93BE6407764C}"/>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443A13C0-4239-16E3-EA65-7CE3C834314D}"/>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793DE18A-D607-D7E7-0BE0-7120851BE163}"/>
              </a:ext>
            </a:extLst>
          </p:cNvPr>
          <p:cNvSpPr/>
          <p:nvPr/>
        </p:nvSpPr>
        <p:spPr>
          <a:xfrm>
            <a:off x="1394963" y="454307"/>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b="1">
                <a:solidFill>
                  <a:srgbClr val="50748C"/>
                </a:solidFill>
                <a:latin typeface="Verdana" panose="020B0604030504040204" pitchFamily="34" charset="0"/>
                <a:ea typeface="Verdana" panose="020B0604030504040204" pitchFamily="34" charset="0"/>
              </a:rPr>
              <a:t>TEMA N°2: </a:t>
            </a: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CUMPLIMIENTO Y FISCALIZACIÓN</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711FC5FA-B0D7-7F82-AF3B-B78FF18573DB}"/>
              </a:ext>
            </a:extLst>
          </p:cNvPr>
          <p:cNvSpPr/>
          <p:nvPr/>
        </p:nvSpPr>
        <p:spPr>
          <a:xfrm>
            <a:off x="1423538" y="853898"/>
            <a:ext cx="6816336"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A540DDF6-CFB3-0A14-B91D-95A51D1F4C65}"/>
              </a:ext>
            </a:extLst>
          </p:cNvPr>
          <p:cNvSpPr txBox="1"/>
          <p:nvPr/>
        </p:nvSpPr>
        <p:spPr>
          <a:xfrm>
            <a:off x="1394783" y="1121428"/>
            <a:ext cx="8972774" cy="2523768"/>
          </a:xfrm>
          <a:prstGeom prst="rect">
            <a:avLst/>
          </a:prstGeom>
          <a:noFill/>
        </p:spPr>
        <p:txBody>
          <a:bodyPr wrap="square" lIns="91440" tIns="45720" rIns="91440" bIns="45720" rtlCol="0" anchor="t">
            <a:spAutoFit/>
          </a:bodyPr>
          <a:lstStyle/>
          <a:p>
            <a:pPr algn="just">
              <a:defRPr/>
            </a:pPr>
            <a:r>
              <a:rPr kumimoji="0" lang="es-ES" sz="1050" b="1" i="0" u="none" strike="noStrike" kern="1200" cap="none" spc="0" normalizeH="0" baseline="0" noProof="0">
                <a:ln>
                  <a:noFill/>
                </a:ln>
                <a:solidFill>
                  <a:schemeClr val="bg1">
                    <a:lumMod val="50000"/>
                  </a:schemeClr>
                </a:solidFill>
                <a:effectLst/>
                <a:uLnTx/>
                <a:uFillTx/>
                <a:latin typeface="Verdana"/>
                <a:ea typeface="Verdana"/>
              </a:rPr>
              <a:t>Asistente Regímenes Pro Pyme</a:t>
            </a:r>
            <a:endParaRPr lang="es-ES" sz="1050" b="1" i="0" u="none" strike="noStrike" kern="1200" cap="none" spc="0" normalizeH="0" baseline="0" noProof="0">
              <a:ln>
                <a:noFill/>
              </a:ln>
              <a:solidFill>
                <a:schemeClr val="bg1">
                  <a:lumMod val="50000"/>
                </a:schemeClr>
              </a:solidFill>
              <a:effectLst/>
              <a:uLnTx/>
              <a:uFillTx/>
              <a:latin typeface="Verdana"/>
              <a:ea typeface="Verdana"/>
            </a:endParaRPr>
          </a:p>
          <a:p>
            <a:pPr algn="just">
              <a:defRPr/>
            </a:pPr>
            <a:endParaRPr lang="es-ES" sz="1050" b="1">
              <a:solidFill>
                <a:schemeClr val="bg1">
                  <a:lumMod val="50000"/>
                </a:schemeClr>
              </a:solidFill>
              <a:latin typeface="Verdana" panose="020B0604030504040204" pitchFamily="34" charset="0"/>
              <a:ea typeface="Verdana" panose="020B0604030504040204" pitchFamily="34" charset="0"/>
            </a:endParaRPr>
          </a:p>
          <a:p>
            <a:pPr algn="just">
              <a:defRPr/>
            </a:pPr>
            <a:r>
              <a:rPr lang="es-ES" sz="1050">
                <a:solidFill>
                  <a:schemeClr val="bg1">
                    <a:lumMod val="50000"/>
                  </a:schemeClr>
                </a:solidFill>
                <a:latin typeface="Verdana"/>
                <a:ea typeface="Verdana"/>
              </a:rPr>
              <a:t>La Resolución N°15 de 2021 se dicta en el contexto de la Ley N°21.210 de Modernización Tributaria, que introdujo en el Art. 14 letra D) de la LIR dos regímenes especiales para micro, pequeñas y medianas empresas:</a:t>
            </a:r>
          </a:p>
          <a:p>
            <a:pPr algn="just">
              <a:defRPr/>
            </a:pPr>
            <a:endParaRPr lang="es-ES" sz="105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N°3: Régimen Pro Pyme general, con tributación en base a retiros, remesas o distribuciones efectivas.</a:t>
            </a:r>
          </a:p>
          <a:p>
            <a:pPr marL="228600" indent="-228600" algn="just">
              <a:buAutoNum type="romanLcPeriod"/>
              <a:defRPr/>
            </a:pPr>
            <a:endParaRPr lang="es-ES" sz="105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N°8: Régimen de transparencia tributaria, donde los propietarios tributan directamente con impuestos finales.</a:t>
            </a:r>
          </a:p>
          <a:p>
            <a:pPr algn="just">
              <a:defRPr/>
            </a:pPr>
            <a:endParaRPr lang="es-ES" sz="1050">
              <a:solidFill>
                <a:schemeClr val="bg1">
                  <a:lumMod val="50000"/>
                </a:schemeClr>
              </a:solidFill>
              <a:latin typeface="Verdana"/>
              <a:ea typeface="Verdana"/>
            </a:endParaRPr>
          </a:p>
          <a:p>
            <a:pPr algn="just">
              <a:defRPr/>
            </a:pPr>
            <a:r>
              <a:rPr lang="es-ES" sz="1050">
                <a:solidFill>
                  <a:schemeClr val="bg1">
                    <a:lumMod val="50000"/>
                  </a:schemeClr>
                </a:solidFill>
                <a:latin typeface="Verdana"/>
                <a:ea typeface="Verdana"/>
              </a:rPr>
              <a:t>El asistente es un aplicativo disponible en el sitio web del SII que utiliza información proveniente de Declaraciones Juradas, Registro de Compras y Ventas (RCV), Formularios 29 y registros de inicio de actividades y modificaciones societarias, poniéndola a disposición del contribuyente entre el 15 y el 30 de abril de cada año tributario.</a:t>
            </a:r>
            <a:endParaRPr lang="es-ES">
              <a:solidFill>
                <a:schemeClr val="bg1">
                  <a:lumMod val="50000"/>
                </a:schemeClr>
              </a:solidFill>
              <a:latin typeface="Verdana"/>
              <a:ea typeface="Verdana"/>
            </a:endParaRPr>
          </a:p>
          <a:p>
            <a:pPr algn="just">
              <a:defRPr/>
            </a:pPr>
            <a:endParaRPr lang="es-ES" sz="1050" b="1"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endParaRPr>
          </a:p>
          <a:p>
            <a:pPr lvl="1"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628650" lvl="1" indent="-171450" algn="just">
              <a:buFont typeface="Wingdings" panose="05000000000000000000" pitchFamily="2" charset="2"/>
              <a:buChar char="ü"/>
              <a:defRPr/>
            </a:pPr>
            <a:endParaRPr lang="es-ES" sz="105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230EF610-43F6-03F1-A06B-98BD80193449}"/>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6" name="Imagen 5">
            <a:extLst>
              <a:ext uri="{FF2B5EF4-FFF2-40B4-BE49-F238E27FC236}">
                <a16:creationId xmlns:a16="http://schemas.microsoft.com/office/drawing/2014/main" id="{F2E84737-EF54-15F0-DB13-125E05480127}"/>
              </a:ext>
            </a:extLst>
          </p:cNvPr>
          <p:cNvPicPr>
            <a:picLocks noChangeAspect="1"/>
          </p:cNvPicPr>
          <p:nvPr/>
        </p:nvPicPr>
        <p:blipFill>
          <a:blip r:embed="rId4"/>
          <a:stretch>
            <a:fillRect/>
          </a:stretch>
        </p:blipFill>
        <p:spPr>
          <a:xfrm>
            <a:off x="6095810" y="3999653"/>
            <a:ext cx="5693813" cy="2080702"/>
          </a:xfrm>
          <a:prstGeom prst="rect">
            <a:avLst/>
          </a:prstGeom>
          <a:ln w="12700">
            <a:solidFill>
              <a:srgbClr val="50748A"/>
            </a:solidFill>
          </a:ln>
        </p:spPr>
      </p:pic>
    </p:spTree>
    <p:extLst>
      <p:ext uri="{BB962C8B-B14F-4D97-AF65-F5344CB8AC3E}">
        <p14:creationId xmlns:p14="http://schemas.microsoft.com/office/powerpoint/2010/main" val="176576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457B-1A03-D1BF-F0A7-F3164E9C2EA9}"/>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6BFC6CC2-8FB1-5E28-FB66-2DE0E2A172F3}"/>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0BC72498-5896-EE52-18D7-28A1EDC0362E}"/>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12B70ACF-E5F7-0569-7281-517B03033A7C}"/>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954B3B1D-6E93-DADA-BE20-9666A4B7FAC9}"/>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C278B629-A5F1-7CA4-4BFE-1734C955A4F3}"/>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9569FE7C-AFE8-2E36-3178-602A104A203F}"/>
              </a:ext>
            </a:extLst>
          </p:cNvPr>
          <p:cNvSpPr/>
          <p:nvPr/>
        </p:nvSpPr>
        <p:spPr>
          <a:xfrm>
            <a:off x="1394963" y="454307"/>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b="1">
                <a:solidFill>
                  <a:srgbClr val="50748C"/>
                </a:solidFill>
                <a:latin typeface="Verdana" panose="020B0604030504040204" pitchFamily="34" charset="0"/>
                <a:ea typeface="Verdana" panose="020B0604030504040204" pitchFamily="34" charset="0"/>
              </a:rPr>
              <a:t>TEMA N°2: </a:t>
            </a: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CUMPLIMIENTO Y FISCALIZACIÓN</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786B2E0D-11D7-0260-A424-9CC1E6DD2C56}"/>
              </a:ext>
            </a:extLst>
          </p:cNvPr>
          <p:cNvSpPr/>
          <p:nvPr/>
        </p:nvSpPr>
        <p:spPr>
          <a:xfrm>
            <a:off x="1423538" y="853898"/>
            <a:ext cx="6816336"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0288AA35-D620-EAD3-E19B-83460DDAFC91}"/>
              </a:ext>
            </a:extLst>
          </p:cNvPr>
          <p:cNvSpPr txBox="1"/>
          <p:nvPr/>
        </p:nvSpPr>
        <p:spPr>
          <a:xfrm>
            <a:off x="1394783" y="1121428"/>
            <a:ext cx="8843378" cy="3000821"/>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rPr>
              <a:t>Propósito: Base Imponible y CPT Simplificado</a:t>
            </a:r>
            <a:endParaRPr lang="es-ES" sz="1050">
              <a:solidFill>
                <a:schemeClr val="bg1">
                  <a:lumMod val="50000"/>
                </a:schemeClr>
              </a:solidFill>
              <a:latin typeface="Verdana"/>
              <a:ea typeface="Verdana"/>
            </a:endParaRPr>
          </a:p>
          <a:p>
            <a:pPr algn="just">
              <a:defRPr/>
            </a:pPr>
            <a:endParaRPr lang="es-ES" sz="105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endParaRPr>
          </a:p>
          <a:p>
            <a:pPr algn="just">
              <a:defRPr/>
            </a:pPr>
            <a:r>
              <a:rPr lang="es-ES" sz="1050" dirty="0">
                <a:solidFill>
                  <a:schemeClr val="bg1">
                    <a:lumMod val="50000"/>
                  </a:schemeClr>
                </a:solidFill>
                <a:latin typeface="Verdana"/>
                <a:ea typeface="Verdana"/>
              </a:rPr>
              <a:t>El asistente tiene por objeto facilitar a las Pymes </a:t>
            </a:r>
            <a:r>
              <a:rPr kumimoji="0" lang="es-ES" sz="1050" i="0" u="none" strike="noStrike" kern="1200" cap="none" spc="0" normalizeH="0" baseline="0" noProof="0" dirty="0">
                <a:ln>
                  <a:noFill/>
                </a:ln>
                <a:solidFill>
                  <a:schemeClr val="bg1">
                    <a:lumMod val="50000"/>
                  </a:schemeClr>
                </a:solidFill>
                <a:effectLst/>
                <a:uLnTx/>
                <a:uFillTx/>
                <a:latin typeface="Verdana"/>
                <a:ea typeface="Verdana"/>
              </a:rPr>
              <a:t>la</a:t>
            </a:r>
            <a:r>
              <a:rPr lang="es-ES" sz="1050" dirty="0">
                <a:solidFill>
                  <a:schemeClr val="bg1">
                    <a:lumMod val="50000"/>
                  </a:schemeClr>
                </a:solidFill>
                <a:latin typeface="Verdana"/>
                <a:ea typeface="Verdana"/>
              </a:rPr>
              <a:t> preparación de su declaración anual de renta, proporcionando información </a:t>
            </a:r>
            <a:r>
              <a:rPr lang="es-ES" sz="1050" dirty="0" err="1">
                <a:solidFill>
                  <a:schemeClr val="bg1">
                    <a:lumMod val="50000"/>
                  </a:schemeClr>
                </a:solidFill>
                <a:latin typeface="Verdana"/>
                <a:ea typeface="Verdana"/>
              </a:rPr>
              <a:t>pre-completada</a:t>
            </a:r>
            <a:r>
              <a:rPr lang="es-ES" sz="1050" dirty="0">
                <a:solidFill>
                  <a:schemeClr val="bg1">
                    <a:lumMod val="50000"/>
                  </a:schemeClr>
                </a:solidFill>
                <a:latin typeface="Verdana"/>
                <a:ea typeface="Verdana"/>
              </a:rPr>
              <a:t> que el contribuyente puede complementar o ajustar. Específicamente, para el régimen del</a:t>
            </a:r>
            <a:r>
              <a:rPr kumimoji="0" lang="es-ES" sz="1050" i="0" u="none" strike="noStrike" kern="1200" cap="none" spc="0" normalizeH="0" baseline="0" noProof="0" dirty="0">
                <a:ln>
                  <a:noFill/>
                </a:ln>
                <a:solidFill>
                  <a:schemeClr val="bg1">
                    <a:lumMod val="50000"/>
                  </a:schemeClr>
                </a:solidFill>
                <a:effectLst/>
                <a:uLnTx/>
                <a:uFillTx/>
                <a:latin typeface="Verdana"/>
                <a:ea typeface="Verdana"/>
              </a:rPr>
              <a:t> N°</a:t>
            </a:r>
            <a:r>
              <a:rPr lang="es-ES" sz="1050" dirty="0">
                <a:solidFill>
                  <a:schemeClr val="bg1">
                    <a:lumMod val="50000"/>
                  </a:schemeClr>
                </a:solidFill>
                <a:latin typeface="Verdana"/>
                <a:ea typeface="Verdana"/>
              </a:rPr>
              <a:t>3, entrega información sobre:</a:t>
            </a:r>
            <a:endParaRPr lang="es-ES" sz="1050">
              <a:solidFill>
                <a:schemeClr val="bg1">
                  <a:lumMod val="50000"/>
                </a:schemeClr>
              </a:solidFill>
              <a:latin typeface="Verdana"/>
              <a:ea typeface="Verdana"/>
            </a:endParaRPr>
          </a:p>
          <a:p>
            <a:pPr marL="171450" indent="-171450" algn="just">
              <a:buAutoNum type="romanLcPeriod"/>
              <a:defRPr/>
            </a:pPr>
            <a:endParaRPr lang="es-ES" sz="1050" dirty="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Base imponible del ejercicio</a:t>
            </a:r>
            <a:r>
              <a:rPr kumimoji="0" lang="es-ES" sz="1050" i="0" u="none" strike="noStrike" kern="1200" cap="none" spc="0" normalizeH="0" baseline="0" noProof="0">
                <a:ln>
                  <a:noFill/>
                </a:ln>
                <a:solidFill>
                  <a:schemeClr val="bg1">
                    <a:lumMod val="50000"/>
                  </a:schemeClr>
                </a:solidFill>
                <a:effectLst/>
                <a:uLnTx/>
                <a:uFillTx/>
                <a:latin typeface="Verdana"/>
                <a:ea typeface="Verdana"/>
              </a:rPr>
              <a:t>.</a:t>
            </a:r>
            <a:endParaRPr lang="es-ES" sz="105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Capital Propio Tributario (</a:t>
            </a:r>
            <a:r>
              <a:rPr kumimoji="0" lang="es-ES" sz="1050" i="0" u="none" strike="noStrike" kern="1200" cap="none" spc="0" normalizeH="0" baseline="0" noProof="0">
                <a:ln>
                  <a:noFill/>
                </a:ln>
                <a:solidFill>
                  <a:schemeClr val="bg1">
                    <a:lumMod val="50000"/>
                  </a:schemeClr>
                </a:solidFill>
                <a:effectLst/>
                <a:uLnTx/>
                <a:uFillTx/>
                <a:latin typeface="Verdana"/>
                <a:ea typeface="Verdana"/>
              </a:rPr>
              <a:t>CPT</a:t>
            </a:r>
            <a:r>
              <a:rPr lang="es-ES" sz="1050">
                <a:solidFill>
                  <a:schemeClr val="bg1">
                    <a:lumMod val="50000"/>
                  </a:schemeClr>
                </a:solidFill>
                <a:latin typeface="Verdana"/>
                <a:ea typeface="Verdana"/>
              </a:rPr>
              <a:t>)</a:t>
            </a:r>
            <a:r>
              <a:rPr kumimoji="0" lang="es-ES" sz="1050" i="0" u="none" strike="noStrike" kern="1200" cap="none" spc="0" normalizeH="0" baseline="0" noProof="0">
                <a:ln>
                  <a:noFill/>
                </a:ln>
                <a:solidFill>
                  <a:schemeClr val="bg1">
                    <a:lumMod val="50000"/>
                  </a:schemeClr>
                </a:solidFill>
                <a:effectLst/>
                <a:uLnTx/>
                <a:uFillTx/>
                <a:latin typeface="Verdana"/>
                <a:ea typeface="Verdana"/>
              </a:rPr>
              <a:t> Simplificado</a:t>
            </a:r>
            <a:r>
              <a:rPr lang="es-ES" sz="1050">
                <a:solidFill>
                  <a:schemeClr val="bg1">
                    <a:lumMod val="50000"/>
                  </a:schemeClr>
                </a:solidFill>
                <a:latin typeface="Verdana"/>
                <a:ea typeface="Verdana"/>
              </a:rPr>
              <a:t>, calculado a partir de los</a:t>
            </a:r>
            <a:r>
              <a:rPr kumimoji="0" lang="es-ES" sz="1050" i="0" u="none" strike="noStrike" kern="1200" cap="none" spc="0" normalizeH="0" baseline="0" noProof="0">
                <a:ln>
                  <a:noFill/>
                </a:ln>
                <a:solidFill>
                  <a:schemeClr val="bg1">
                    <a:lumMod val="50000"/>
                  </a:schemeClr>
                </a:solidFill>
                <a:effectLst/>
                <a:uLnTx/>
                <a:uFillTx/>
                <a:latin typeface="Verdana"/>
                <a:ea typeface="Verdana"/>
              </a:rPr>
              <a:t> datos del RCV y F29.</a:t>
            </a:r>
            <a:endParaRPr lang="es-ES" sz="105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Rentas empresariales, ingresos diferidos, retiros y dividendos distribuidos, y sus créditos asociados.</a:t>
            </a:r>
            <a:endParaRPr lang="es-ES" sz="1050">
              <a:solidFill>
                <a:schemeClr val="bg1">
                  <a:lumMod val="50000"/>
                </a:schemeClr>
              </a:solidFill>
              <a:latin typeface="Verdana"/>
              <a:ea typeface="Verdana"/>
              <a:cs typeface="Calibri" panose="020F0502020204030204"/>
            </a:endParaRPr>
          </a:p>
          <a:p>
            <a:pPr marL="228600" indent="-228600" algn="just">
              <a:buAutoNum type="romanLcPeriod"/>
              <a:defRPr/>
            </a:pPr>
            <a:endParaRPr lang="es-ES" sz="1050" dirty="0">
              <a:solidFill>
                <a:schemeClr val="bg1">
                  <a:lumMod val="50000"/>
                </a:schemeClr>
              </a:solidFill>
              <a:latin typeface="Verdana"/>
              <a:ea typeface="Verdana"/>
            </a:endParaRPr>
          </a:p>
          <a:p>
            <a:pPr algn="just">
              <a:defRPr/>
            </a:pPr>
            <a:r>
              <a:rPr lang="es-ES" sz="1050">
                <a:solidFill>
                  <a:schemeClr val="bg1">
                    <a:lumMod val="50000"/>
                  </a:schemeClr>
                </a:solidFill>
                <a:latin typeface="Verdana"/>
                <a:ea typeface="Verdana"/>
              </a:rPr>
              <a:t>Para el régimen transparente (N°8), el </a:t>
            </a:r>
            <a:r>
              <a:rPr kumimoji="0" lang="es-ES" sz="1050" i="0" u="none" strike="noStrike" kern="1200" cap="none" spc="0" normalizeH="0" baseline="0" noProof="0">
                <a:ln>
                  <a:noFill/>
                </a:ln>
                <a:solidFill>
                  <a:schemeClr val="bg1">
                    <a:lumMod val="50000"/>
                  </a:schemeClr>
                </a:solidFill>
                <a:effectLst/>
                <a:uLnTx/>
                <a:uFillTx/>
                <a:latin typeface="Verdana"/>
                <a:ea typeface="Verdana"/>
              </a:rPr>
              <a:t>asistente </a:t>
            </a:r>
            <a:r>
              <a:rPr lang="es-ES" sz="1050">
                <a:solidFill>
                  <a:schemeClr val="bg1">
                    <a:lumMod val="50000"/>
                  </a:schemeClr>
                </a:solidFill>
                <a:latin typeface="Verdana"/>
                <a:ea typeface="Verdana"/>
              </a:rPr>
              <a:t>detalla </a:t>
            </a:r>
            <a:r>
              <a:rPr kumimoji="0" lang="es-ES" sz="1050" i="0" u="none" strike="noStrike" kern="1200" cap="none" spc="0" normalizeH="0" baseline="0" noProof="0">
                <a:ln>
                  <a:noFill/>
                </a:ln>
                <a:solidFill>
                  <a:schemeClr val="bg1">
                    <a:lumMod val="50000"/>
                  </a:schemeClr>
                </a:solidFill>
                <a:effectLst/>
                <a:uLnTx/>
                <a:uFillTx/>
                <a:latin typeface="Verdana"/>
                <a:ea typeface="Verdana"/>
              </a:rPr>
              <a:t>la </a:t>
            </a:r>
            <a:r>
              <a:rPr lang="es-ES" sz="1050">
                <a:solidFill>
                  <a:schemeClr val="bg1">
                    <a:lumMod val="50000"/>
                  </a:schemeClr>
                </a:solidFill>
                <a:latin typeface="Verdana"/>
                <a:ea typeface="Verdana"/>
              </a:rPr>
              <a:t>base imponible asignable a cada propietario, el CPT simplificado</a:t>
            </a:r>
            <a:r>
              <a:rPr kumimoji="0" lang="es-ES" sz="1050" i="0" u="none" strike="noStrike" kern="1200" cap="none" spc="0" normalizeH="0" baseline="0" noProof="0">
                <a:ln>
                  <a:noFill/>
                </a:ln>
                <a:solidFill>
                  <a:schemeClr val="bg1">
                    <a:lumMod val="50000"/>
                  </a:schemeClr>
                </a:solidFill>
                <a:effectLst/>
                <a:uLnTx/>
                <a:uFillTx/>
                <a:latin typeface="Verdana"/>
                <a:ea typeface="Verdana"/>
              </a:rPr>
              <a:t>, </a:t>
            </a:r>
            <a:r>
              <a:rPr lang="es-ES" sz="1050">
                <a:solidFill>
                  <a:schemeClr val="bg1">
                    <a:lumMod val="50000"/>
                  </a:schemeClr>
                </a:solidFill>
                <a:latin typeface="Verdana"/>
                <a:ea typeface="Verdana"/>
              </a:rPr>
              <a:t>ingresos diferidos </a:t>
            </a:r>
            <a:r>
              <a:rPr kumimoji="0" lang="es-ES" sz="1050" i="0" u="none" strike="noStrike" kern="1200" cap="none" spc="0" normalizeH="0" baseline="0" noProof="0">
                <a:ln>
                  <a:noFill/>
                </a:ln>
                <a:solidFill>
                  <a:schemeClr val="bg1">
                    <a:lumMod val="50000"/>
                  </a:schemeClr>
                </a:solidFill>
                <a:effectLst/>
                <a:uLnTx/>
                <a:uFillTx/>
                <a:latin typeface="Verdana"/>
                <a:ea typeface="Verdana"/>
              </a:rPr>
              <a:t>y </a:t>
            </a:r>
            <a:r>
              <a:rPr lang="es-ES" sz="1050">
                <a:solidFill>
                  <a:schemeClr val="bg1">
                    <a:lumMod val="50000"/>
                  </a:schemeClr>
                </a:solidFill>
                <a:latin typeface="Verdana"/>
                <a:ea typeface="Verdana"/>
              </a:rPr>
              <a:t>créditos a distribuir</a:t>
            </a:r>
            <a:r>
              <a:rPr kumimoji="0" lang="es-ES" sz="1050" i="0" u="none" strike="noStrike" kern="1200" cap="none" spc="0" normalizeH="0" baseline="0" noProof="0">
                <a:ln>
                  <a:noFill/>
                </a:ln>
                <a:solidFill>
                  <a:schemeClr val="bg1">
                    <a:lumMod val="50000"/>
                  </a:schemeClr>
                </a:solidFill>
                <a:effectLst/>
                <a:uLnTx/>
                <a:uFillTx/>
                <a:latin typeface="Verdana"/>
                <a:ea typeface="Verdana"/>
              </a:rPr>
              <a:t>, </a:t>
            </a:r>
            <a:r>
              <a:rPr lang="es-ES" sz="1050">
                <a:solidFill>
                  <a:schemeClr val="bg1">
                    <a:lumMod val="50000"/>
                  </a:schemeClr>
                </a:solidFill>
                <a:latin typeface="Verdana"/>
                <a:ea typeface="Verdana"/>
              </a:rPr>
              <a:t>permitiendo además el cumplimiento de la Declaración Jurada Anual N°1947 directamente desde </a:t>
            </a:r>
            <a:r>
              <a:rPr kumimoji="0" lang="es-ES" sz="1050" i="0" u="none" strike="noStrike" kern="1200" cap="none" spc="0" normalizeH="0" baseline="0" noProof="0">
                <a:ln>
                  <a:noFill/>
                </a:ln>
                <a:solidFill>
                  <a:schemeClr val="bg1">
                    <a:lumMod val="50000"/>
                  </a:schemeClr>
                </a:solidFill>
                <a:effectLst/>
                <a:uLnTx/>
                <a:uFillTx/>
                <a:latin typeface="Verdana"/>
                <a:ea typeface="Verdana"/>
              </a:rPr>
              <a:t>la plataforma. </a:t>
            </a:r>
            <a:r>
              <a:rPr lang="es-ES" sz="1050">
                <a:solidFill>
                  <a:schemeClr val="bg1">
                    <a:lumMod val="50000"/>
                  </a:schemeClr>
                </a:solidFill>
                <a:latin typeface="Verdana"/>
                <a:ea typeface="Verdana"/>
              </a:rPr>
              <a:t>Para el N°3, permite presentar la DJ N°1948 por el mismo canal</a:t>
            </a:r>
            <a:r>
              <a:rPr kumimoji="0" lang="es-ES" sz="1050" i="0" u="none" strike="noStrike" kern="1200" cap="none" spc="0" normalizeH="0" baseline="0" noProof="0">
                <a:ln>
                  <a:noFill/>
                </a:ln>
                <a:solidFill>
                  <a:schemeClr val="bg1">
                    <a:lumMod val="50000"/>
                  </a:schemeClr>
                </a:solidFill>
                <a:effectLst/>
                <a:uLnTx/>
                <a:uFillTx/>
                <a:latin typeface="Verdana"/>
                <a:ea typeface="Verdana"/>
              </a:rPr>
              <a:t>.</a:t>
            </a:r>
            <a:endParaRPr lang="es-ES" sz="1050">
              <a:solidFill>
                <a:schemeClr val="bg1">
                  <a:lumMod val="50000"/>
                </a:schemeClr>
              </a:solidFill>
              <a:latin typeface="Verdana"/>
              <a:ea typeface="Verdana"/>
            </a:endParaRPr>
          </a:p>
          <a:p>
            <a:pPr algn="just">
              <a:defRPr/>
            </a:pPr>
            <a:endParaRPr lang="es-ES" sz="1050" dirty="0">
              <a:solidFill>
                <a:schemeClr val="bg1">
                  <a:lumMod val="50000"/>
                </a:schemeClr>
              </a:solidFill>
              <a:latin typeface="Verdana"/>
              <a:ea typeface="Verdana"/>
            </a:endParaRPr>
          </a:p>
          <a:p>
            <a:pPr algn="just">
              <a:defRPr/>
            </a:pPr>
            <a:r>
              <a:rPr lang="es-ES" sz="1050" b="1">
                <a:solidFill>
                  <a:schemeClr val="bg1">
                    <a:lumMod val="50000"/>
                  </a:schemeClr>
                </a:solidFill>
                <a:latin typeface="Verdana"/>
                <a:ea typeface="Verdana"/>
              </a:rPr>
              <a:t>Una ventaja adicional</a:t>
            </a:r>
            <a:r>
              <a:rPr kumimoji="0" lang="es-ES" sz="1050" b="1" i="0" u="none" strike="noStrike" kern="1200" cap="none" spc="0" normalizeH="0" baseline="0" noProof="0">
                <a:ln>
                  <a:noFill/>
                </a:ln>
                <a:solidFill>
                  <a:schemeClr val="bg1">
                    <a:lumMod val="50000"/>
                  </a:schemeClr>
                </a:solidFill>
                <a:effectLst/>
                <a:uLnTx/>
                <a:uFillTx/>
                <a:latin typeface="Verdana"/>
                <a:ea typeface="Verdana"/>
              </a:rPr>
              <a:t>:</a:t>
            </a:r>
            <a:r>
              <a:rPr kumimoji="0" lang="es-ES" sz="1050" i="0" u="none" strike="noStrike" kern="1200" cap="none" spc="0" normalizeH="0" baseline="0" noProof="0">
                <a:ln>
                  <a:noFill/>
                </a:ln>
                <a:solidFill>
                  <a:schemeClr val="bg1">
                    <a:lumMod val="50000"/>
                  </a:schemeClr>
                </a:solidFill>
                <a:effectLst/>
                <a:uLnTx/>
                <a:uFillTx/>
                <a:latin typeface="Verdana"/>
                <a:ea typeface="Verdana"/>
              </a:rPr>
              <a:t> </a:t>
            </a:r>
            <a:r>
              <a:rPr lang="es-ES" sz="1050">
                <a:solidFill>
                  <a:schemeClr val="bg1">
                    <a:lumMod val="50000"/>
                  </a:schemeClr>
                </a:solidFill>
                <a:latin typeface="Verdana"/>
                <a:ea typeface="Verdana"/>
              </a:rPr>
              <a:t>los contribuyentes de transparencia tributaria pueden presentar su Formulario 22 anticipadamente a través </a:t>
            </a:r>
            <a:r>
              <a:rPr kumimoji="0" lang="es-ES" sz="1050" i="0" u="none" strike="noStrike" kern="1200" cap="none" spc="0" normalizeH="0" baseline="0" noProof="0">
                <a:ln>
                  <a:noFill/>
                </a:ln>
                <a:solidFill>
                  <a:schemeClr val="bg1">
                    <a:lumMod val="50000"/>
                  </a:schemeClr>
                </a:solidFill>
                <a:effectLst/>
                <a:uLnTx/>
                <a:uFillTx/>
                <a:latin typeface="Verdana"/>
                <a:ea typeface="Verdana"/>
              </a:rPr>
              <a:t>del asistente</a:t>
            </a:r>
            <a:r>
              <a:rPr lang="es-ES" sz="1050">
                <a:solidFill>
                  <a:schemeClr val="bg1">
                    <a:lumMod val="50000"/>
                  </a:schemeClr>
                </a:solidFill>
                <a:latin typeface="Verdana"/>
                <a:ea typeface="Verdana"/>
              </a:rPr>
              <a:t>, entendiéndose legalmente presentado el 1°</a:t>
            </a:r>
            <a:r>
              <a:rPr kumimoji="0" lang="es-ES" sz="1050" i="0" u="none" strike="noStrike" kern="1200" cap="none" spc="0" normalizeH="0" baseline="0" noProof="0">
                <a:ln>
                  <a:noFill/>
                </a:ln>
                <a:solidFill>
                  <a:schemeClr val="bg1">
                    <a:lumMod val="50000"/>
                  </a:schemeClr>
                </a:solidFill>
                <a:effectLst/>
                <a:uLnTx/>
                <a:uFillTx/>
                <a:latin typeface="Verdana"/>
                <a:ea typeface="Verdana"/>
              </a:rPr>
              <a:t> de </a:t>
            </a:r>
            <a:r>
              <a:rPr lang="es-ES" sz="1050">
                <a:solidFill>
                  <a:schemeClr val="bg1">
                    <a:lumMod val="50000"/>
                  </a:schemeClr>
                </a:solidFill>
                <a:latin typeface="Verdana"/>
                <a:ea typeface="Verdana"/>
              </a:rPr>
              <a:t>abril del año tributario respectivo</a:t>
            </a:r>
            <a:r>
              <a:rPr kumimoji="0" lang="es-ES" sz="1050" i="0" u="none" strike="noStrike" kern="1200" cap="none" spc="0" normalizeH="0" baseline="0" noProof="0">
                <a:ln>
                  <a:noFill/>
                </a:ln>
                <a:solidFill>
                  <a:schemeClr val="bg1">
                    <a:lumMod val="50000"/>
                  </a:schemeClr>
                </a:solidFill>
                <a:effectLst/>
                <a:uLnTx/>
                <a:uFillTx/>
                <a:latin typeface="Verdana"/>
                <a:ea typeface="Verdana"/>
              </a:rPr>
              <a:t>.</a:t>
            </a:r>
            <a:endParaRPr lang="es-ES">
              <a:solidFill>
                <a:schemeClr val="bg1">
                  <a:lumMod val="50000"/>
                </a:schemeClr>
              </a:solidFill>
              <a:latin typeface="Verdana"/>
              <a:ea typeface="Verdana"/>
            </a:endParaRPr>
          </a:p>
          <a:p>
            <a:pPr marL="171450" indent="-171450" algn="just">
              <a:buAutoNum type="romanLcPeriod"/>
              <a:defRPr/>
            </a:pPr>
            <a:endParaRPr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endParaRPr>
          </a:p>
          <a:p>
            <a:pPr marL="628650" lvl="1" indent="-171450" algn="just">
              <a:buFont typeface="Wingdings" panose="05000000000000000000" pitchFamily="2" charset="2"/>
              <a:buChar char="ü"/>
              <a:defRPr/>
            </a:pPr>
            <a:endParaRPr lang="es-ES" sz="105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B85F75E1-9A0B-38FE-4E41-614588B85E6A}"/>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6" name="Imagen 5">
            <a:extLst>
              <a:ext uri="{FF2B5EF4-FFF2-40B4-BE49-F238E27FC236}">
                <a16:creationId xmlns:a16="http://schemas.microsoft.com/office/drawing/2014/main" id="{9B5DED95-789A-9140-C897-DE061C711E03}"/>
              </a:ext>
            </a:extLst>
          </p:cNvPr>
          <p:cNvPicPr>
            <a:picLocks noChangeAspect="1"/>
          </p:cNvPicPr>
          <p:nvPr/>
        </p:nvPicPr>
        <p:blipFill>
          <a:blip r:embed="rId4"/>
          <a:stretch>
            <a:fillRect/>
          </a:stretch>
        </p:blipFill>
        <p:spPr>
          <a:xfrm>
            <a:off x="6095810" y="3999653"/>
            <a:ext cx="5693813" cy="2080702"/>
          </a:xfrm>
          <a:prstGeom prst="rect">
            <a:avLst/>
          </a:prstGeom>
          <a:ln w="12700">
            <a:solidFill>
              <a:srgbClr val="50748A"/>
            </a:solidFill>
          </a:ln>
        </p:spPr>
      </p:pic>
    </p:spTree>
    <p:extLst>
      <p:ext uri="{BB962C8B-B14F-4D97-AF65-F5344CB8AC3E}">
        <p14:creationId xmlns:p14="http://schemas.microsoft.com/office/powerpoint/2010/main" val="130999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4FC5-FD04-9445-BA3F-9657A34F4C03}"/>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20F16F81-83E8-1BD0-DEF3-86124FBE8F51}"/>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AEBD0FBD-0604-85E5-95B7-2E808F2667F2}"/>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4695B202-560D-34F2-25D3-AC1E4C9D3416}"/>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C4307F8C-86C9-FAB7-61A7-CE7FF37AAC53}"/>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4D813B1D-8200-74BA-E631-ECE09FB930CA}"/>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F450602F-31A0-5ABD-6FBD-EDA9B01B1ED9}"/>
              </a:ext>
            </a:extLst>
          </p:cNvPr>
          <p:cNvSpPr/>
          <p:nvPr/>
        </p:nvSpPr>
        <p:spPr>
          <a:xfrm>
            <a:off x="1394963" y="454307"/>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b="1">
                <a:solidFill>
                  <a:srgbClr val="50748C"/>
                </a:solidFill>
                <a:latin typeface="Verdana" panose="020B0604030504040204" pitchFamily="34" charset="0"/>
                <a:ea typeface="Verdana" panose="020B0604030504040204" pitchFamily="34" charset="0"/>
              </a:rPr>
              <a:t>TEMA N°2: </a:t>
            </a: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CUMPLIMIENTO Y FISCALIZACIÓN</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B4E2D451-BEC3-8B9B-BB04-F71C07C6CA62}"/>
              </a:ext>
            </a:extLst>
          </p:cNvPr>
          <p:cNvSpPr/>
          <p:nvPr/>
        </p:nvSpPr>
        <p:spPr>
          <a:xfrm>
            <a:off x="1423538" y="853898"/>
            <a:ext cx="6816336"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41702FA0-5463-A501-20EA-572FE318E64D}"/>
              </a:ext>
            </a:extLst>
          </p:cNvPr>
          <p:cNvSpPr txBox="1"/>
          <p:nvPr/>
        </p:nvSpPr>
        <p:spPr>
          <a:xfrm>
            <a:off x="1394783" y="1121428"/>
            <a:ext cx="8843378" cy="3000821"/>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rPr>
              <a:t>Exención de Registros RAI, REX y SAC</a:t>
            </a:r>
            <a:endParaRPr lang="es-ES" sz="1050">
              <a:solidFill>
                <a:schemeClr val="bg1">
                  <a:lumMod val="50000"/>
                </a:schemeClr>
              </a:solidFill>
              <a:latin typeface="Verdana"/>
              <a:ea typeface="Verdana"/>
            </a:endParaRPr>
          </a:p>
          <a:p>
            <a:pPr algn="just">
              <a:defRPr/>
            </a:pPr>
            <a:endParaRPr lang="es-ES" sz="105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endParaRPr>
          </a:p>
          <a:p>
            <a:pPr algn="just">
              <a:defRPr/>
            </a:pPr>
            <a:r>
              <a:rPr lang="es-ES" sz="1050">
                <a:solidFill>
                  <a:schemeClr val="bg1">
                    <a:lumMod val="50000"/>
                  </a:schemeClr>
                </a:solidFill>
                <a:latin typeface="Verdana"/>
                <a:ea typeface="Verdana"/>
              </a:rPr>
              <a:t>Esta es </a:t>
            </a:r>
            <a:r>
              <a:rPr kumimoji="0" lang="es-ES" sz="1050" i="0" u="none" strike="noStrike" kern="1200" cap="none" spc="0" normalizeH="0" baseline="0" noProof="0">
                <a:ln>
                  <a:noFill/>
                </a:ln>
                <a:solidFill>
                  <a:schemeClr val="bg1">
                    <a:lumMod val="50000"/>
                  </a:schemeClr>
                </a:solidFill>
                <a:effectLst/>
                <a:uLnTx/>
                <a:uFillTx/>
                <a:latin typeface="Verdana"/>
                <a:ea typeface="Verdana"/>
              </a:rPr>
              <a:t>la </a:t>
            </a:r>
            <a:r>
              <a:rPr lang="es-ES" sz="1050">
                <a:solidFill>
                  <a:schemeClr val="bg1">
                    <a:lumMod val="50000"/>
                  </a:schemeClr>
                </a:solidFill>
                <a:latin typeface="Verdana"/>
                <a:ea typeface="Verdana"/>
              </a:rPr>
              <a:t>consecuencia práctica más relevante del uso del asistente. Conforme a la </a:t>
            </a:r>
            <a:r>
              <a:rPr kumimoji="0" lang="es-ES" sz="1050" i="0" u="none" strike="noStrike" kern="1200" cap="none" spc="0" normalizeH="0" baseline="0" noProof="0">
                <a:ln>
                  <a:noFill/>
                </a:ln>
                <a:solidFill>
                  <a:schemeClr val="bg1">
                    <a:lumMod val="50000"/>
                  </a:schemeClr>
                </a:solidFill>
                <a:effectLst/>
                <a:uLnTx/>
                <a:uFillTx/>
                <a:latin typeface="Verdana"/>
                <a:ea typeface="Verdana"/>
              </a:rPr>
              <a:t>Resolución N°15 de 2021</a:t>
            </a:r>
            <a:r>
              <a:rPr lang="es-ES" sz="1050">
                <a:solidFill>
                  <a:schemeClr val="bg1">
                    <a:lumMod val="50000"/>
                  </a:schemeClr>
                </a:solidFill>
                <a:latin typeface="Verdana"/>
                <a:ea typeface="Verdana"/>
              </a:rPr>
              <a:t> y la Resolución N°37 de 2021, las Pymes acogidas al N°3 pueden liberarse de mantener los registros RAI y REX, siempre que:</a:t>
            </a:r>
          </a:p>
          <a:p>
            <a:pPr algn="just">
              <a:defRPr/>
            </a:pPr>
            <a:endParaRPr lang="es-ES" sz="1050" dirty="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No perciban ni generen rentas exentas, ingresos no constitutivos de renta o rentas con tributación cumplida</a:t>
            </a:r>
            <a:r>
              <a:rPr kumimoji="0" lang="es-ES" sz="1050" i="0" u="none" strike="noStrike" kern="1200" cap="none" spc="0" normalizeH="0" baseline="0" noProof="0">
                <a:ln>
                  <a:noFill/>
                </a:ln>
                <a:solidFill>
                  <a:schemeClr val="bg1">
                    <a:lumMod val="50000"/>
                  </a:schemeClr>
                </a:solidFill>
                <a:effectLst/>
                <a:uLnTx/>
                <a:uFillTx/>
                <a:latin typeface="Verdana"/>
                <a:ea typeface="Verdana"/>
              </a:rPr>
              <a:t>.</a:t>
            </a:r>
            <a:endParaRPr lang="es-ES" sz="105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Informen las operaciones que afecten su capital propio o créditos mediante </a:t>
            </a:r>
            <a:r>
              <a:rPr kumimoji="0" lang="es-ES" sz="1050" i="0" u="none" strike="noStrike" kern="1200" cap="none" spc="0" normalizeH="0" baseline="0" noProof="0">
                <a:ln>
                  <a:noFill/>
                </a:ln>
                <a:solidFill>
                  <a:schemeClr val="bg1">
                    <a:lumMod val="50000"/>
                  </a:schemeClr>
                </a:solidFill>
                <a:effectLst/>
                <a:uLnTx/>
                <a:uFillTx/>
                <a:latin typeface="Verdana"/>
                <a:ea typeface="Verdana"/>
              </a:rPr>
              <a:t>la</a:t>
            </a:r>
            <a:r>
              <a:rPr lang="es-ES" sz="1050">
                <a:solidFill>
                  <a:schemeClr val="bg1">
                    <a:lumMod val="50000"/>
                  </a:schemeClr>
                </a:solidFill>
                <a:latin typeface="Verdana"/>
                <a:ea typeface="Verdana"/>
              </a:rPr>
              <a:t> emisión</a:t>
            </a:r>
            <a:r>
              <a:rPr kumimoji="0" lang="es-ES" sz="1050" i="0" u="none" strike="noStrike" kern="1200" cap="none" spc="0" normalizeH="0" baseline="0" noProof="0">
                <a:ln>
                  <a:noFill/>
                </a:ln>
                <a:solidFill>
                  <a:schemeClr val="bg1">
                    <a:lumMod val="50000"/>
                  </a:schemeClr>
                </a:solidFill>
                <a:effectLst/>
                <a:uLnTx/>
                <a:uFillTx/>
                <a:latin typeface="Verdana"/>
                <a:ea typeface="Verdana"/>
              </a:rPr>
              <a:t> de </a:t>
            </a:r>
            <a:r>
              <a:rPr lang="es-ES" sz="1050">
                <a:solidFill>
                  <a:schemeClr val="bg1">
                    <a:lumMod val="50000"/>
                  </a:schemeClr>
                </a:solidFill>
                <a:latin typeface="Verdana"/>
                <a:ea typeface="Verdana"/>
              </a:rPr>
              <a:t>documentos tributarios electrónicos — o bien, utilicen </a:t>
            </a:r>
            <a:r>
              <a:rPr kumimoji="0" lang="es-ES" sz="1050" i="0" u="none" strike="noStrike" kern="1200" cap="none" spc="0" normalizeH="0" baseline="0" noProof="0">
                <a:ln>
                  <a:noFill/>
                </a:ln>
                <a:solidFill>
                  <a:schemeClr val="bg1">
                    <a:lumMod val="50000"/>
                  </a:schemeClr>
                </a:solidFill>
                <a:effectLst/>
                <a:uLnTx/>
                <a:uFillTx/>
                <a:latin typeface="Verdana"/>
                <a:ea typeface="Verdana"/>
              </a:rPr>
              <a:t>el </a:t>
            </a:r>
            <a:r>
              <a:rPr lang="es-ES" sz="1050">
                <a:solidFill>
                  <a:schemeClr val="bg1">
                    <a:lumMod val="50000"/>
                  </a:schemeClr>
                </a:solidFill>
                <a:latin typeface="Verdana"/>
                <a:ea typeface="Verdana"/>
              </a:rPr>
              <a:t>asistente, que cumple funcionalmente ese rol</a:t>
            </a:r>
            <a:r>
              <a:rPr kumimoji="0" lang="es-ES" sz="1050" i="0" u="none" strike="noStrike" kern="1200" cap="none" spc="0" normalizeH="0" baseline="0" noProof="0">
                <a:ln>
                  <a:noFill/>
                </a:ln>
                <a:solidFill>
                  <a:schemeClr val="bg1">
                    <a:lumMod val="50000"/>
                  </a:schemeClr>
                </a:solidFill>
                <a:effectLst/>
                <a:uLnTx/>
                <a:uFillTx/>
                <a:latin typeface="Verdana"/>
                <a:ea typeface="Verdana"/>
              </a:rPr>
              <a:t>.</a:t>
            </a:r>
            <a:endParaRPr lang="es-ES" sz="1050">
              <a:solidFill>
                <a:schemeClr val="bg1">
                  <a:lumMod val="50000"/>
                </a:schemeClr>
              </a:solidFill>
              <a:latin typeface="Verdana"/>
              <a:ea typeface="Verdana"/>
            </a:endParaRPr>
          </a:p>
          <a:p>
            <a:pPr marL="228600" indent="-228600" algn="just">
              <a:buAutoNum type="romanLcPeriod"/>
              <a:defRPr/>
            </a:pPr>
            <a:endParaRPr lang="es-ES" sz="1050" dirty="0">
              <a:solidFill>
                <a:schemeClr val="bg1">
                  <a:lumMod val="50000"/>
                </a:schemeClr>
              </a:solidFill>
              <a:latin typeface="Verdana"/>
              <a:ea typeface="Verdana"/>
            </a:endParaRPr>
          </a:p>
          <a:p>
            <a:pPr algn="just">
              <a:defRPr/>
            </a:pPr>
            <a:r>
              <a:rPr lang="es-ES" sz="1050">
                <a:solidFill>
                  <a:schemeClr val="bg1">
                    <a:lumMod val="50000"/>
                  </a:schemeClr>
                </a:solidFill>
                <a:latin typeface="Verdana"/>
                <a:ea typeface="Verdana"/>
              </a:rPr>
              <a:t>La lógica es que el </a:t>
            </a:r>
            <a:r>
              <a:rPr kumimoji="0" lang="es-ES" sz="1050" i="0" u="none" strike="noStrike" kern="1200" cap="none" spc="0" normalizeH="0" baseline="0" noProof="0">
                <a:ln>
                  <a:noFill/>
                </a:ln>
                <a:solidFill>
                  <a:schemeClr val="bg1">
                    <a:lumMod val="50000"/>
                  </a:schemeClr>
                </a:solidFill>
                <a:effectLst/>
                <a:uLnTx/>
                <a:uFillTx/>
                <a:latin typeface="Verdana"/>
                <a:ea typeface="Verdana"/>
              </a:rPr>
              <a:t>asistente </a:t>
            </a:r>
            <a:r>
              <a:rPr lang="es-ES" sz="1050">
                <a:solidFill>
                  <a:schemeClr val="bg1">
                    <a:lumMod val="50000"/>
                  </a:schemeClr>
                </a:solidFill>
                <a:latin typeface="Verdana"/>
                <a:ea typeface="Verdana"/>
              </a:rPr>
              <a:t>reemplaza </a:t>
            </a:r>
            <a:r>
              <a:rPr kumimoji="0" lang="es-ES" sz="1050" i="0" u="none" strike="noStrike" kern="1200" cap="none" spc="0" normalizeH="0" baseline="0" noProof="0">
                <a:ln>
                  <a:noFill/>
                </a:ln>
                <a:solidFill>
                  <a:schemeClr val="bg1">
                    <a:lumMod val="50000"/>
                  </a:schemeClr>
                </a:solidFill>
                <a:effectLst/>
                <a:uLnTx/>
                <a:uFillTx/>
                <a:latin typeface="Verdana"/>
                <a:ea typeface="Verdana"/>
              </a:rPr>
              <a:t>la obligación de </a:t>
            </a:r>
            <a:r>
              <a:rPr lang="es-ES" sz="1050">
                <a:solidFill>
                  <a:schemeClr val="bg1">
                    <a:lumMod val="50000"/>
                  </a:schemeClr>
                </a:solidFill>
                <a:latin typeface="Verdana"/>
                <a:ea typeface="Verdana"/>
              </a:rPr>
              <a:t>emitir dichos documentos electrónicos para operaciones de capital </a:t>
            </a:r>
            <a:r>
              <a:rPr kumimoji="0" lang="es-ES" sz="1050" i="0" u="none" strike="noStrike" kern="1200" cap="none" spc="0" normalizeH="0" baseline="0" noProof="0">
                <a:ln>
                  <a:noFill/>
                </a:ln>
                <a:solidFill>
                  <a:schemeClr val="bg1">
                    <a:lumMod val="50000"/>
                  </a:schemeClr>
                </a:solidFill>
                <a:effectLst/>
                <a:uLnTx/>
                <a:uFillTx/>
                <a:latin typeface="Verdana"/>
                <a:ea typeface="Verdana"/>
              </a:rPr>
              <a:t>y </a:t>
            </a:r>
            <a:r>
              <a:rPr lang="es-ES" sz="1050">
                <a:solidFill>
                  <a:schemeClr val="bg1">
                    <a:lumMod val="50000"/>
                  </a:schemeClr>
                </a:solidFill>
                <a:latin typeface="Verdana"/>
                <a:ea typeface="Verdana"/>
              </a:rPr>
              <a:t>retiros</a:t>
            </a:r>
            <a:r>
              <a:rPr kumimoji="0" lang="es-ES" sz="1050" i="0" u="none" strike="noStrike" kern="1200" cap="none" spc="0" normalizeH="0" baseline="0" noProof="0">
                <a:ln>
                  <a:noFill/>
                </a:ln>
                <a:solidFill>
                  <a:schemeClr val="bg1">
                    <a:lumMod val="50000"/>
                  </a:schemeClr>
                </a:solidFill>
                <a:effectLst/>
                <a:uLnTx/>
                <a:uFillTx/>
                <a:latin typeface="Verdana"/>
                <a:ea typeface="Verdana"/>
              </a:rPr>
              <a:t>, </a:t>
            </a:r>
            <a:r>
              <a:rPr lang="es-ES" sz="1050">
                <a:solidFill>
                  <a:schemeClr val="bg1">
                    <a:lumMod val="50000"/>
                  </a:schemeClr>
                </a:solidFill>
                <a:latin typeface="Verdana"/>
                <a:ea typeface="Verdana"/>
              </a:rPr>
              <a:t>eximiendo al contribuyente de preparar esos registros</a:t>
            </a:r>
            <a:r>
              <a:rPr kumimoji="0" lang="es-ES" sz="1050" i="0" u="none" strike="noStrike" kern="1200" cap="none" spc="0" normalizeH="0" baseline="0" noProof="0">
                <a:ln>
                  <a:noFill/>
                </a:ln>
                <a:solidFill>
                  <a:schemeClr val="bg1">
                    <a:lumMod val="50000"/>
                  </a:schemeClr>
                </a:solidFill>
                <a:effectLst/>
                <a:uLnTx/>
                <a:uFillTx/>
                <a:latin typeface="Verdana"/>
                <a:ea typeface="Verdana"/>
              </a:rPr>
              <a:t>.</a:t>
            </a:r>
            <a:endParaRPr lang="es-ES" sz="1050">
              <a:solidFill>
                <a:schemeClr val="bg1">
                  <a:lumMod val="50000"/>
                </a:schemeClr>
              </a:solidFill>
              <a:latin typeface="Verdana"/>
              <a:ea typeface="Verdana"/>
            </a:endParaRPr>
          </a:p>
          <a:p>
            <a:pPr algn="just">
              <a:defRPr/>
            </a:pPr>
            <a:endParaRPr lang="es-ES" sz="1050" dirty="0">
              <a:solidFill>
                <a:schemeClr val="bg1">
                  <a:lumMod val="50000"/>
                </a:schemeClr>
              </a:solidFill>
              <a:latin typeface="Verdana"/>
              <a:ea typeface="Verdana"/>
            </a:endParaRPr>
          </a:p>
          <a:p>
            <a:pPr algn="just">
              <a:defRPr/>
            </a:pPr>
            <a:r>
              <a:rPr lang="es-ES" sz="1050" b="1">
                <a:solidFill>
                  <a:schemeClr val="bg1">
                    <a:lumMod val="50000"/>
                  </a:schemeClr>
                </a:solidFill>
                <a:latin typeface="Verdana"/>
                <a:ea typeface="Verdana"/>
              </a:rPr>
              <a:t>Excepción importante</a:t>
            </a:r>
            <a:r>
              <a:rPr kumimoji="0" lang="es-ES" sz="1050" b="1" i="0" u="none" strike="noStrike" kern="1200" cap="none" spc="0" normalizeH="0" baseline="0" noProof="0">
                <a:ln>
                  <a:noFill/>
                </a:ln>
                <a:solidFill>
                  <a:schemeClr val="bg1">
                    <a:lumMod val="50000"/>
                  </a:schemeClr>
                </a:solidFill>
                <a:effectLst/>
                <a:uLnTx/>
                <a:uFillTx/>
                <a:latin typeface="Verdana"/>
                <a:ea typeface="Verdana"/>
              </a:rPr>
              <a:t>:</a:t>
            </a:r>
            <a:r>
              <a:rPr lang="es-ES" sz="1050">
                <a:solidFill>
                  <a:schemeClr val="bg1">
                    <a:lumMod val="50000"/>
                  </a:schemeClr>
                </a:solidFill>
                <a:latin typeface="Verdana"/>
                <a:ea typeface="Verdana"/>
              </a:rPr>
              <a:t> </a:t>
            </a:r>
            <a:r>
              <a:rPr kumimoji="0" lang="es-ES" sz="1050" i="0" u="none" strike="noStrike" kern="1200" cap="none" spc="0" normalizeH="0" baseline="0" noProof="0">
                <a:ln>
                  <a:noFill/>
                </a:ln>
                <a:solidFill>
                  <a:schemeClr val="bg1">
                    <a:lumMod val="50000"/>
                  </a:schemeClr>
                </a:solidFill>
                <a:effectLst/>
                <a:uLnTx/>
                <a:uFillTx/>
                <a:latin typeface="Verdana"/>
                <a:ea typeface="Verdana"/>
              </a:rPr>
              <a:t>El</a:t>
            </a:r>
            <a:r>
              <a:rPr lang="es-ES" sz="1050">
                <a:solidFill>
                  <a:schemeClr val="bg1">
                    <a:lumMod val="50000"/>
                  </a:schemeClr>
                </a:solidFill>
                <a:latin typeface="Verdana"/>
                <a:ea typeface="Verdana"/>
              </a:rPr>
              <a:t> registro SAC (Saldo Acumulado de Créditos)</a:t>
            </a:r>
            <a:r>
              <a:rPr kumimoji="0" lang="es-ES" sz="1050" i="0" u="none" strike="noStrike" kern="1200" cap="none" spc="0" normalizeH="0" baseline="0" noProof="0">
                <a:ln>
                  <a:noFill/>
                </a:ln>
                <a:solidFill>
                  <a:schemeClr val="bg1">
                    <a:lumMod val="50000"/>
                  </a:schemeClr>
                </a:solidFill>
                <a:effectLst/>
                <a:uLnTx/>
                <a:uFillTx/>
                <a:latin typeface="Verdana"/>
                <a:ea typeface="Verdana"/>
              </a:rPr>
              <a:t> no </a:t>
            </a:r>
            <a:r>
              <a:rPr lang="es-ES" sz="1050">
                <a:solidFill>
                  <a:schemeClr val="bg1">
                    <a:lumMod val="50000"/>
                  </a:schemeClr>
                </a:solidFill>
                <a:latin typeface="Verdana"/>
                <a:ea typeface="Verdana"/>
              </a:rPr>
              <a:t>queda eximido con carácter general, ya que es necesario para la correcta asignación de créditos tributarios conforme a los Arts. 56 N°3, 63 y 41 A </a:t>
            </a:r>
            <a:r>
              <a:rPr kumimoji="0" lang="es-ES" sz="1050" i="0" u="none" strike="noStrike" kern="1200" cap="none" spc="0" normalizeH="0" baseline="0" noProof="0">
                <a:ln>
                  <a:noFill/>
                </a:ln>
                <a:solidFill>
                  <a:schemeClr val="bg1">
                    <a:lumMod val="50000"/>
                  </a:schemeClr>
                </a:solidFill>
                <a:effectLst/>
                <a:uLnTx/>
                <a:uFillTx/>
                <a:latin typeface="Verdana"/>
                <a:ea typeface="Verdana"/>
              </a:rPr>
              <a:t>de la </a:t>
            </a:r>
            <a:r>
              <a:rPr lang="es-ES" sz="1050">
                <a:solidFill>
                  <a:schemeClr val="bg1">
                    <a:lumMod val="50000"/>
                  </a:schemeClr>
                </a:solidFill>
                <a:latin typeface="Verdana"/>
                <a:ea typeface="Verdana"/>
              </a:rPr>
              <a:t>LIR. Asimismo, si la empresa mantiene saldos de retiros en exceso al 31.12.2014 o efectúa devoluciones de capital durante </a:t>
            </a:r>
            <a:r>
              <a:rPr kumimoji="0" lang="es-ES" sz="1050" i="0" u="none" strike="noStrike" kern="1200" cap="none" spc="0" normalizeH="0" baseline="0" noProof="0">
                <a:ln>
                  <a:noFill/>
                </a:ln>
                <a:solidFill>
                  <a:schemeClr val="bg1">
                    <a:lumMod val="50000"/>
                  </a:schemeClr>
                </a:solidFill>
                <a:effectLst/>
                <a:uLnTx/>
                <a:uFillTx/>
                <a:latin typeface="Verdana"/>
                <a:ea typeface="Verdana"/>
              </a:rPr>
              <a:t>el </a:t>
            </a:r>
            <a:r>
              <a:rPr lang="es-ES" sz="1050">
                <a:solidFill>
                  <a:schemeClr val="bg1">
                    <a:lumMod val="50000"/>
                  </a:schemeClr>
                </a:solidFill>
                <a:latin typeface="Verdana"/>
                <a:ea typeface="Verdana"/>
              </a:rPr>
              <a:t>ejercicio, no opera la exención y debe llevar los registros completos</a:t>
            </a:r>
            <a:r>
              <a:rPr kumimoji="0" lang="es-ES" sz="1050" i="0" u="none" strike="noStrike" kern="1200" cap="none" spc="0" normalizeH="0" baseline="0" noProof="0">
                <a:ln>
                  <a:noFill/>
                </a:ln>
                <a:solidFill>
                  <a:schemeClr val="bg1">
                    <a:lumMod val="50000"/>
                  </a:schemeClr>
                </a:solidFill>
                <a:effectLst/>
                <a:uLnTx/>
                <a:uFillTx/>
                <a:latin typeface="Verdana"/>
                <a:ea typeface="Verdana"/>
              </a:rPr>
              <a:t>.</a:t>
            </a:r>
            <a:endParaRPr lang="es-ES" sz="1050">
              <a:solidFill>
                <a:schemeClr val="bg1">
                  <a:lumMod val="50000"/>
                </a:schemeClr>
              </a:solidFill>
              <a:latin typeface="Verdana"/>
              <a:ea typeface="Verdana"/>
            </a:endParaRPr>
          </a:p>
          <a:p>
            <a:pPr marL="171450" indent="-171450" algn="just">
              <a:buAutoNum type="romanLcPeriod"/>
              <a:defRPr/>
            </a:pPr>
            <a:endParaRPr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endParaRPr>
          </a:p>
          <a:p>
            <a:pPr marL="628650" lvl="1" indent="-171450" algn="just">
              <a:buFont typeface="Wingdings" panose="05000000000000000000" pitchFamily="2" charset="2"/>
              <a:buChar char="ü"/>
              <a:defRPr/>
            </a:pPr>
            <a:endParaRPr lang="es-ES" sz="105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64CF10EC-E5A4-0BF6-0B59-0155B53BEABD}"/>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6" name="Imagen 5">
            <a:extLst>
              <a:ext uri="{FF2B5EF4-FFF2-40B4-BE49-F238E27FC236}">
                <a16:creationId xmlns:a16="http://schemas.microsoft.com/office/drawing/2014/main" id="{ECDD91EB-136A-423A-0E1A-5BEB10701F90}"/>
              </a:ext>
            </a:extLst>
          </p:cNvPr>
          <p:cNvPicPr>
            <a:picLocks noChangeAspect="1"/>
          </p:cNvPicPr>
          <p:nvPr/>
        </p:nvPicPr>
        <p:blipFill>
          <a:blip r:embed="rId4"/>
          <a:stretch>
            <a:fillRect/>
          </a:stretch>
        </p:blipFill>
        <p:spPr>
          <a:xfrm>
            <a:off x="6095810" y="3999653"/>
            <a:ext cx="5693813" cy="2080702"/>
          </a:xfrm>
          <a:prstGeom prst="rect">
            <a:avLst/>
          </a:prstGeom>
          <a:ln w="12700">
            <a:solidFill>
              <a:srgbClr val="50748A"/>
            </a:solidFill>
          </a:ln>
        </p:spPr>
      </p:pic>
    </p:spTree>
    <p:extLst>
      <p:ext uri="{BB962C8B-B14F-4D97-AF65-F5344CB8AC3E}">
        <p14:creationId xmlns:p14="http://schemas.microsoft.com/office/powerpoint/2010/main" val="12753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8B80A-9B41-E66C-6F3F-363B65F2FC7C}"/>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0ADC5574-FE8A-586F-1ABF-E81041E306FF}"/>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60916807-F8E5-C60E-9921-641D61984080}"/>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C34811BC-601A-3BAB-0E49-D9A1EFD17E48}"/>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CE44F9FF-BF0A-F37D-5F82-D42FF5F39105}"/>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9E754041-FB40-65D7-058E-90A4005D776A}"/>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113D9297-1112-990C-DC0B-F95E011A6BA2}"/>
              </a:ext>
            </a:extLst>
          </p:cNvPr>
          <p:cNvSpPr/>
          <p:nvPr/>
        </p:nvSpPr>
        <p:spPr>
          <a:xfrm>
            <a:off x="1394963" y="454307"/>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b="1">
                <a:solidFill>
                  <a:srgbClr val="50748C"/>
                </a:solidFill>
                <a:latin typeface="Verdana" panose="020B0604030504040204" pitchFamily="34" charset="0"/>
                <a:ea typeface="Verdana" panose="020B0604030504040204" pitchFamily="34" charset="0"/>
              </a:rPr>
              <a:t>TEMA N°2: </a:t>
            </a: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CUMPLIMIENTO Y FISCALIZACIÓN</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758DD611-4007-1F6A-92BB-6ED84FD42605}"/>
              </a:ext>
            </a:extLst>
          </p:cNvPr>
          <p:cNvSpPr/>
          <p:nvPr/>
        </p:nvSpPr>
        <p:spPr>
          <a:xfrm>
            <a:off x="1423538" y="853898"/>
            <a:ext cx="6816336"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39BC304F-AE74-B83B-9E19-2F5F3CEC90DD}"/>
              </a:ext>
            </a:extLst>
          </p:cNvPr>
          <p:cNvSpPr txBox="1"/>
          <p:nvPr/>
        </p:nvSpPr>
        <p:spPr>
          <a:xfrm>
            <a:off x="1394783" y="1121428"/>
            <a:ext cx="8843378" cy="3000821"/>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rPr>
              <a:t>Responsabilidad por Información Inexacta</a:t>
            </a:r>
            <a:endParaRPr lang="es-ES" sz="1050" dirty="0">
              <a:solidFill>
                <a:schemeClr val="bg1">
                  <a:lumMod val="50000"/>
                </a:schemeClr>
              </a:solidFill>
              <a:latin typeface="Verdana"/>
              <a:ea typeface="Verdana"/>
            </a:endParaRPr>
          </a:p>
          <a:p>
            <a:pPr algn="just">
              <a:defRPr/>
            </a:pPr>
            <a:endParaRPr lang="es-ES" sz="1050" b="1" dirty="0">
              <a:solidFill>
                <a:schemeClr val="bg1">
                  <a:lumMod val="50000"/>
                </a:schemeClr>
              </a:solidFill>
              <a:latin typeface="Verdana"/>
              <a:ea typeface="Verdana"/>
            </a:endParaRPr>
          </a:p>
          <a:p>
            <a:pPr algn="just">
              <a:defRPr/>
            </a:pPr>
            <a:r>
              <a:rPr lang="es-ES" sz="1050">
                <a:solidFill>
                  <a:schemeClr val="bg1">
                    <a:lumMod val="50000"/>
                  </a:schemeClr>
                </a:solidFill>
                <a:latin typeface="Verdana"/>
                <a:ea typeface="Verdana"/>
              </a:rPr>
              <a:t>El uso del asistente no exime al contribuyente de ninguna de sus obligaciones legales. La Resolución N°15 de 2021 es explícita en señalar que:</a:t>
            </a:r>
            <a:endParaRPr lang="es-ES" sz="1050" dirty="0">
              <a:solidFill>
                <a:schemeClr val="bg1">
                  <a:lumMod val="50000"/>
                </a:schemeClr>
              </a:solidFill>
              <a:latin typeface="Verdana"/>
              <a:ea typeface="Verdana"/>
            </a:endParaRPr>
          </a:p>
          <a:p>
            <a:pPr algn="just">
              <a:defRPr/>
            </a:pPr>
            <a:endParaRPr lang="es-ES" sz="1050" dirty="0">
              <a:solidFill>
                <a:schemeClr val="bg1">
                  <a:lumMod val="50000"/>
                </a:schemeClr>
              </a:solidFill>
              <a:latin typeface="Verdana"/>
              <a:ea typeface="Verdana"/>
            </a:endParaRPr>
          </a:p>
          <a:p>
            <a:pPr marL="228600" indent="-228600" algn="just">
              <a:buAutoNum type="romanLcPeriod"/>
              <a:defRPr/>
            </a:pPr>
            <a:r>
              <a:rPr lang="es-ES" sz="1050" dirty="0">
                <a:solidFill>
                  <a:schemeClr val="bg1">
                    <a:lumMod val="50000"/>
                  </a:schemeClr>
                </a:solidFill>
                <a:latin typeface="Verdana"/>
                <a:ea typeface="Verdana"/>
              </a:rPr>
              <a:t>El contribuyente sigue siendo responsable de velar por la veracidad de la información declarada, independientemente de que el asistente haya </a:t>
            </a:r>
            <a:r>
              <a:rPr lang="es-ES" sz="1050" dirty="0" err="1">
                <a:solidFill>
                  <a:schemeClr val="bg1">
                    <a:lumMod val="50000"/>
                  </a:schemeClr>
                </a:solidFill>
                <a:latin typeface="Verdana"/>
                <a:ea typeface="Verdana"/>
              </a:rPr>
              <a:t>pre-completado</a:t>
            </a:r>
            <a:r>
              <a:rPr lang="es-ES" sz="1050" dirty="0">
                <a:solidFill>
                  <a:schemeClr val="bg1">
                    <a:lumMod val="50000"/>
                  </a:schemeClr>
                </a:solidFill>
                <a:latin typeface="Verdana"/>
                <a:ea typeface="Verdana"/>
              </a:rPr>
              <a:t> los datos.</a:t>
            </a:r>
          </a:p>
          <a:p>
            <a:pPr marL="228600" indent="-228600" algn="just">
              <a:buAutoNum type="romanLcPeriod"/>
              <a:defRPr/>
            </a:pPr>
            <a:r>
              <a:rPr lang="es-ES" sz="1050">
                <a:solidFill>
                  <a:schemeClr val="bg1">
                    <a:lumMod val="50000"/>
                  </a:schemeClr>
                </a:solidFill>
                <a:latin typeface="Verdana"/>
                <a:ea typeface="Verdana"/>
              </a:rPr>
              <a:t>Si la información proporcionada por el SII o por terceros resulta inexacta o extemporánea, el contribuyente debe rectificar su declaración, quedando sujeto a los intereses y multas que correspondan conforme al Código Tributario.</a:t>
            </a:r>
            <a:endParaRPr lang="es-ES" sz="1050" dirty="0">
              <a:solidFill>
                <a:schemeClr val="bg1">
                  <a:lumMod val="50000"/>
                </a:schemeClr>
              </a:solidFill>
              <a:latin typeface="Verdana"/>
              <a:ea typeface="Verdana"/>
            </a:endParaRPr>
          </a:p>
          <a:p>
            <a:pPr marL="228600" indent="-228600" algn="just">
              <a:buAutoNum type="romanLcPeriod"/>
              <a:defRPr/>
            </a:pPr>
            <a:r>
              <a:rPr lang="es-ES" sz="1050" dirty="0">
                <a:solidFill>
                  <a:schemeClr val="bg1">
                    <a:lumMod val="50000"/>
                  </a:schemeClr>
                </a:solidFill>
                <a:latin typeface="Verdana"/>
                <a:ea typeface="Verdana"/>
              </a:rPr>
              <a:t>Las modificaciones a declaraciones enviadas a través del asistente (DJ o F22) deben realizarse dentro del mismo asistente; si se incorporan antecedentes no provistos por él, se debe presentar una declaración </a:t>
            </a:r>
            <a:r>
              <a:rPr lang="es-ES" sz="1050" dirty="0" err="1">
                <a:solidFill>
                  <a:schemeClr val="bg1">
                    <a:lumMod val="50000"/>
                  </a:schemeClr>
                </a:solidFill>
                <a:latin typeface="Verdana"/>
                <a:ea typeface="Verdana"/>
              </a:rPr>
              <a:t>rectificatoria</a:t>
            </a:r>
            <a:r>
              <a:rPr lang="es-ES" sz="1050" dirty="0">
                <a:solidFill>
                  <a:schemeClr val="bg1">
                    <a:lumMod val="50000"/>
                  </a:schemeClr>
                </a:solidFill>
                <a:latin typeface="Verdana"/>
                <a:ea typeface="Verdana"/>
              </a:rPr>
              <a:t> directamente en el F22.</a:t>
            </a:r>
          </a:p>
          <a:p>
            <a:pPr marL="228600" indent="-228600" algn="just">
              <a:buAutoNum type="romanLcPeriod"/>
              <a:defRPr/>
            </a:pPr>
            <a:r>
              <a:rPr lang="es-ES" sz="1050">
                <a:solidFill>
                  <a:schemeClr val="bg1">
                    <a:lumMod val="50000"/>
                  </a:schemeClr>
                </a:solidFill>
                <a:latin typeface="Verdana"/>
                <a:ea typeface="Verdana"/>
              </a:rPr>
              <a:t>El asistente no reemplaza la obligación de presentar el Formulario 22 ni las Declaraciones Juradas correspondientes.</a:t>
            </a:r>
            <a:endParaRPr lang="es-ES" sz="1050" dirty="0">
              <a:solidFill>
                <a:schemeClr val="bg1">
                  <a:lumMod val="50000"/>
                </a:schemeClr>
              </a:solidFill>
              <a:latin typeface="Verdana"/>
              <a:ea typeface="Verdana"/>
            </a:endParaRPr>
          </a:p>
          <a:p>
            <a:pPr algn="just">
              <a:defRPr/>
            </a:pPr>
            <a:endParaRPr lang="es-ES" sz="1050" dirty="0">
              <a:solidFill>
                <a:schemeClr val="bg1">
                  <a:lumMod val="50000"/>
                </a:schemeClr>
              </a:solidFill>
              <a:latin typeface="Verdana"/>
              <a:ea typeface="Verdana"/>
            </a:endParaRPr>
          </a:p>
          <a:p>
            <a:pPr algn="just">
              <a:defRPr/>
            </a:pPr>
            <a:r>
              <a:rPr lang="es-ES" sz="1050">
                <a:solidFill>
                  <a:schemeClr val="bg1">
                    <a:lumMod val="50000"/>
                  </a:schemeClr>
                </a:solidFill>
                <a:latin typeface="Verdana"/>
                <a:ea typeface="Verdana"/>
              </a:rPr>
              <a:t>En síntesis, el asistente es una herramienta de facilitación y no un mecanismo de exoneración de responsabilidad tributaria. La carga de la exactitud recae siempre en el contribuyente.</a:t>
            </a:r>
            <a:endParaRPr lang="es-ES" sz="1050" dirty="0">
              <a:solidFill>
                <a:schemeClr val="bg1">
                  <a:lumMod val="50000"/>
                </a:schemeClr>
              </a:solidFill>
              <a:latin typeface="Verdana"/>
              <a:ea typeface="Verdana"/>
            </a:endParaRPr>
          </a:p>
          <a:p>
            <a:pPr algn="just">
              <a:defRPr/>
            </a:pPr>
            <a:endParaRPr lang="es-ES" sz="105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endParaRPr>
          </a:p>
          <a:p>
            <a:pPr marL="171450" indent="-171450" algn="just">
              <a:buFontTx/>
              <a:buAutoNum type="romanLcPeriod"/>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628650" lvl="1" indent="-171450" algn="just">
              <a:buFont typeface="Wingdings" panose="05000000000000000000" pitchFamily="2" charset="2"/>
              <a:buChar char="ü"/>
              <a:defRPr/>
            </a:pPr>
            <a:endParaRPr lang="es-ES" sz="105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CB7F1F99-2AC7-F290-88AD-B7591B3799F6}"/>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6" name="Imagen 5">
            <a:extLst>
              <a:ext uri="{FF2B5EF4-FFF2-40B4-BE49-F238E27FC236}">
                <a16:creationId xmlns:a16="http://schemas.microsoft.com/office/drawing/2014/main" id="{28061FD7-32D8-D848-CB07-CA157BCBA235}"/>
              </a:ext>
            </a:extLst>
          </p:cNvPr>
          <p:cNvPicPr>
            <a:picLocks noChangeAspect="1"/>
          </p:cNvPicPr>
          <p:nvPr/>
        </p:nvPicPr>
        <p:blipFill>
          <a:blip r:embed="rId4"/>
          <a:stretch>
            <a:fillRect/>
          </a:stretch>
        </p:blipFill>
        <p:spPr>
          <a:xfrm>
            <a:off x="6095810" y="3999653"/>
            <a:ext cx="5693813" cy="2080702"/>
          </a:xfrm>
          <a:prstGeom prst="rect">
            <a:avLst/>
          </a:prstGeom>
          <a:ln w="12700">
            <a:solidFill>
              <a:srgbClr val="50748A"/>
            </a:solidFill>
          </a:ln>
        </p:spPr>
      </p:pic>
    </p:spTree>
    <p:extLst>
      <p:ext uri="{BB962C8B-B14F-4D97-AF65-F5344CB8AC3E}">
        <p14:creationId xmlns:p14="http://schemas.microsoft.com/office/powerpoint/2010/main" val="13468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AA30-1C1B-F428-2B5F-766234F48BC7}"/>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A17CFBA2-E4D7-EF44-A692-14EFFCC77F05}"/>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51894AEF-9946-29F8-D601-316AF2FAB2C3}"/>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EF6F9824-3993-91AC-6AFD-AD7E20FAFBB9}"/>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DE2E6BA1-425C-70BA-53F0-DD13643B1C85}"/>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211DF3C1-4133-7E16-81CD-64927DA65B82}"/>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A0DDABA7-FFCF-EB93-FD93-F9ABD8DF0A29}"/>
              </a:ext>
            </a:extLst>
          </p:cNvPr>
          <p:cNvSpPr/>
          <p:nvPr/>
        </p:nvSpPr>
        <p:spPr>
          <a:xfrm>
            <a:off x="1423537" y="453788"/>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TEMA </a:t>
            </a:r>
            <a:r>
              <a:rPr lang="es-ES" sz="2000" b="1">
                <a:solidFill>
                  <a:srgbClr val="50748C"/>
                </a:solidFill>
                <a:latin typeface="Verdana" panose="020B0604030504040204" pitchFamily="34" charset="0"/>
                <a:ea typeface="Verdana" panose="020B0604030504040204" pitchFamily="34" charset="0"/>
              </a:rPr>
              <a:t>N°2: </a:t>
            </a: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CUMPLIMIENTO Y FISCALIZACIÓN</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AFC3869E-BCE6-C3C9-F636-871031A9330F}"/>
              </a:ext>
            </a:extLst>
          </p:cNvPr>
          <p:cNvSpPr/>
          <p:nvPr/>
        </p:nvSpPr>
        <p:spPr>
          <a:xfrm>
            <a:off x="1423538" y="853898"/>
            <a:ext cx="6723869"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C04E7D2A-FA98-3169-CD3F-5FE27BC73D5E}"/>
              </a:ext>
            </a:extLst>
          </p:cNvPr>
          <p:cNvSpPr txBox="1"/>
          <p:nvPr/>
        </p:nvSpPr>
        <p:spPr>
          <a:xfrm>
            <a:off x="1423537" y="1198965"/>
            <a:ext cx="8857756" cy="3978012"/>
          </a:xfrm>
          <a:prstGeom prst="rect">
            <a:avLst/>
          </a:prstGeom>
          <a:noFill/>
        </p:spPr>
        <p:txBody>
          <a:bodyPr wrap="square" lIns="91440" tIns="45720" rIns="91440" bIns="45720" rtlCol="0" anchor="t">
            <a:spAutoFit/>
          </a:bodyPr>
          <a:lstStyle/>
          <a:p>
            <a:pPr algn="just">
              <a:defRPr/>
            </a:pPr>
            <a:r>
              <a:rPr kumimoji="0" lang="es-ES" sz="1050" b="1" i="0" u="none" strike="noStrike" kern="1200" cap="none" spc="0" normalizeH="0" baseline="0" noProof="0">
                <a:ln>
                  <a:noFill/>
                </a:ln>
                <a:solidFill>
                  <a:schemeClr val="bg1">
                    <a:lumMod val="50000"/>
                  </a:schemeClr>
                </a:solidFill>
                <a:effectLst/>
                <a:uLnTx/>
                <a:uFillTx/>
                <a:latin typeface="Verdana"/>
                <a:ea typeface="Verdana"/>
              </a:rPr>
              <a:t>Nueva Ventana Ley 21.713 y Régimen General</a:t>
            </a:r>
            <a:r>
              <a:rPr lang="es-ES" sz="1050" b="1">
                <a:solidFill>
                  <a:schemeClr val="bg1">
                    <a:lumMod val="50000"/>
                  </a:schemeClr>
                </a:solidFill>
                <a:latin typeface="Verdana"/>
                <a:ea typeface="Verdana"/>
              </a:rPr>
              <a:t> — ISIF</a:t>
            </a:r>
            <a:endParaRPr lang="es-ES" sz="1050" dirty="0">
              <a:solidFill>
                <a:schemeClr val="bg1">
                  <a:lumMod val="50000"/>
                </a:schemeClr>
              </a:solidFill>
              <a:latin typeface="Verdana"/>
              <a:ea typeface="Verdana"/>
            </a:endParaRPr>
          </a:p>
          <a:p>
            <a:pPr algn="just">
              <a:defRPr/>
            </a:pPr>
            <a:endParaRPr lang="es-ES" sz="105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endParaRPr>
          </a:p>
          <a:p>
            <a:pPr algn="just">
              <a:defRPr/>
            </a:pPr>
            <a:r>
              <a:rPr lang="es-ES" sz="1050" b="1">
                <a:solidFill>
                  <a:schemeClr val="bg1">
                    <a:lumMod val="50000"/>
                  </a:schemeClr>
                </a:solidFill>
                <a:latin typeface="Verdana"/>
                <a:ea typeface="Verdana"/>
              </a:rPr>
              <a:t>Contexto: ¿Qué es el ISIF?</a:t>
            </a:r>
            <a:endParaRPr lang="es-ES" sz="1050" dirty="0">
              <a:solidFill>
                <a:schemeClr val="bg1">
                  <a:lumMod val="50000"/>
                </a:schemeClr>
              </a:solidFill>
              <a:latin typeface="Verdana"/>
              <a:ea typeface="Verdana"/>
            </a:endParaRPr>
          </a:p>
          <a:p>
            <a:pPr algn="just">
              <a:defRPr/>
            </a:pPr>
            <a:endParaRPr lang="es-ES" sz="1050" b="1" dirty="0">
              <a:solidFill>
                <a:schemeClr val="bg1">
                  <a:lumMod val="50000"/>
                </a:schemeClr>
              </a:solidFill>
              <a:latin typeface="Verdana"/>
              <a:ea typeface="Verdana"/>
            </a:endParaRPr>
          </a:p>
          <a:p>
            <a:pPr algn="just">
              <a:defRPr/>
            </a:pPr>
            <a:r>
              <a:rPr lang="es-ES" sz="1050">
                <a:solidFill>
                  <a:schemeClr val="bg1">
                    <a:lumMod val="50000"/>
                  </a:schemeClr>
                </a:solidFill>
                <a:latin typeface="Verdana"/>
                <a:ea typeface="Verdana"/>
              </a:rPr>
              <a:t>El Impuesto Sustitutivo de los Impuestos Finales (ISIF) es un mecanismo que permite a los contribuyentes gravar anticipadamente las utilidades tributables acumuladas en el STUT, liberándolas de la tributación con Impuesto Global Complementario (IGC) o Impuesto Adicional (IA) al momento del retiro o distribución. El pago del ISIF implica que esas utilidades se entienden como que han cumplido totalmente su tributación con los impuestos finales, pudiendo ser retiradas posteriormente sin carga tributaria adicional.</a:t>
            </a:r>
            <a:endParaRPr lang="es-ES" sz="1050" dirty="0">
              <a:solidFill>
                <a:schemeClr val="bg1">
                  <a:lumMod val="50000"/>
                </a:schemeClr>
              </a:solidFill>
              <a:latin typeface="Verdana"/>
              <a:ea typeface="Verdana"/>
            </a:endParaRPr>
          </a:p>
          <a:p>
            <a:pPr algn="just">
              <a:defRPr/>
            </a:pPr>
            <a:endParaRPr lang="es-ES" sz="1050" b="1" dirty="0">
              <a:solidFill>
                <a:schemeClr val="bg1">
                  <a:lumMod val="50000"/>
                </a:schemeClr>
              </a:solidFill>
              <a:latin typeface="Verdana" panose="020B0604030504040204" pitchFamily="34" charset="0"/>
              <a:ea typeface="Verdana" panose="020B0604030504040204" pitchFamily="34" charset="0"/>
            </a:endParaRPr>
          </a:p>
          <a:p>
            <a:pPr algn="just">
              <a:defRPr/>
            </a:pPr>
            <a:r>
              <a:rPr lang="es-ES" sz="1050" b="1">
                <a:solidFill>
                  <a:schemeClr val="bg1">
                    <a:lumMod val="50000"/>
                  </a:schemeClr>
                </a:solidFill>
                <a:latin typeface="Verdana"/>
                <a:ea typeface="Verdana"/>
              </a:rPr>
              <a:t>Efectos del Pago del ISIF:</a:t>
            </a:r>
            <a:endParaRPr lang="es-ES" sz="1050" dirty="0">
              <a:solidFill>
                <a:schemeClr val="bg1">
                  <a:lumMod val="50000"/>
                </a:schemeClr>
              </a:solidFill>
              <a:latin typeface="Verdana"/>
              <a:ea typeface="Verdana"/>
            </a:endParaRPr>
          </a:p>
          <a:p>
            <a:pPr algn="just">
              <a:defRPr/>
            </a:pPr>
            <a:endParaRPr lang="es-ES" sz="1050" b="1" dirty="0">
              <a:solidFill>
                <a:schemeClr val="bg1">
                  <a:lumMod val="50000"/>
                </a:schemeClr>
              </a:solidFill>
              <a:latin typeface="Verdana"/>
              <a:ea typeface="Verdana"/>
            </a:endParaRPr>
          </a:p>
          <a:p>
            <a:pPr algn="just">
              <a:defRPr/>
            </a:pPr>
            <a:r>
              <a:rPr lang="es-ES" sz="1050" dirty="0">
                <a:solidFill>
                  <a:schemeClr val="bg1">
                    <a:lumMod val="50000"/>
                  </a:schemeClr>
                </a:solidFill>
                <a:latin typeface="Verdana"/>
                <a:ea typeface="Verdana"/>
              </a:rPr>
              <a:t>Una vez declarado y pagado el ISIF, conforme a la Circular </a:t>
            </a:r>
            <a:r>
              <a:rPr lang="es-ES" sz="1050" dirty="0" err="1">
                <a:solidFill>
                  <a:schemeClr val="bg1">
                    <a:lumMod val="50000"/>
                  </a:schemeClr>
                </a:solidFill>
                <a:latin typeface="Verdana"/>
                <a:ea typeface="Verdana"/>
              </a:rPr>
              <a:t>N°</a:t>
            </a:r>
            <a:r>
              <a:rPr lang="es-ES" sz="1050" dirty="0">
                <a:solidFill>
                  <a:schemeClr val="bg1">
                    <a:lumMod val="50000"/>
                  </a:schemeClr>
                </a:solidFill>
                <a:latin typeface="Verdana"/>
                <a:ea typeface="Verdana"/>
              </a:rPr>
              <a:t> 34 del 30 de Julio del 2024:</a:t>
            </a:r>
          </a:p>
          <a:p>
            <a:pPr algn="just">
              <a:defRPr/>
            </a:pPr>
            <a:endParaRPr lang="es-ES" sz="1050" dirty="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Las utilidades afectadas se entienden que han cumplido totalmente su tributación con IGC o IA.</a:t>
            </a:r>
            <a:endParaRPr lang="es-ES" sz="1050" dirty="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Se reclasifican desde el registro RAI al registro REX (Rentas Exentas e Ingresos No Constitutivos de Renta), quedando disponibles para retiro preferente.</a:t>
            </a:r>
            <a:endParaRPr lang="es-ES" sz="1050" dirty="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Los retiros, remesas o distribuciones posteriores de esas utilidades no están afectos a ningún impuesto de la LIR, ni a retención del Art. 74 N°4 LIR.</a:t>
            </a:r>
            <a:endParaRPr lang="es-ES" sz="1050" dirty="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El ISFIF pagado y los gastos asociados no constituyen gasto deducible para efectos del IDPC.</a:t>
            </a:r>
            <a:endParaRPr lang="es-ES" sz="1050" dirty="0">
              <a:solidFill>
                <a:schemeClr val="bg1">
                  <a:lumMod val="50000"/>
                </a:schemeClr>
              </a:solidFill>
              <a:latin typeface="Verdana"/>
              <a:ea typeface="Verdana"/>
            </a:endParaRPr>
          </a:p>
          <a:p>
            <a:pPr marL="228600" indent="-228600" algn="just">
              <a:buAutoNum type="romanLcPeriod"/>
              <a:defRPr/>
            </a:pPr>
            <a:r>
              <a:rPr lang="es-ES" sz="1050" dirty="0">
                <a:solidFill>
                  <a:schemeClr val="bg1">
                    <a:lumMod val="50000"/>
                  </a:schemeClr>
                </a:solidFill>
                <a:latin typeface="Verdana"/>
                <a:ea typeface="Verdana"/>
              </a:rPr>
              <a:t>Fecha de pago </a:t>
            </a:r>
            <a:r>
              <a:rPr lang="es-ES" sz="1050">
                <a:solidFill>
                  <a:schemeClr val="bg1">
                    <a:lumMod val="50000"/>
                  </a:schemeClr>
                </a:solidFill>
                <a:latin typeface="Verdana"/>
                <a:ea typeface="Verdana"/>
              </a:rPr>
              <a:t>máxima</a:t>
            </a:r>
            <a:r>
              <a:rPr lang="es-ES" sz="1050" dirty="0">
                <a:solidFill>
                  <a:schemeClr val="bg1">
                    <a:lumMod val="50000"/>
                  </a:schemeClr>
                </a:solidFill>
                <a:latin typeface="Verdana"/>
                <a:ea typeface="Verdana"/>
              </a:rPr>
              <a:t> 31 de enero de 2025.</a:t>
            </a:r>
          </a:p>
          <a:p>
            <a:pPr algn="just">
              <a:defRPr/>
            </a:pPr>
            <a:endParaRPr lang="es-ES" sz="1100" b="1">
              <a:solidFill>
                <a:schemeClr val="bg1">
                  <a:lumMod val="50000"/>
                </a:schemeClr>
              </a:solidFill>
              <a:latin typeface="Verdana" panose="020B0604030504040204" pitchFamily="34" charset="0"/>
              <a:ea typeface="Verdana" panose="020B0604030504040204" pitchFamily="34" charset="0"/>
            </a:endParaRPr>
          </a:p>
          <a:p>
            <a:pPr marL="628650" lvl="1" indent="-171450" algn="just">
              <a:buFont typeface="Wingdings" panose="05000000000000000000" pitchFamily="2" charset="2"/>
              <a:buChar char="ü"/>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628650" lvl="1" indent="-171450" algn="just">
              <a:buFont typeface="Wingdings" panose="05000000000000000000" pitchFamily="2" charset="2"/>
              <a:buChar char="ü"/>
              <a:defRPr/>
            </a:pPr>
            <a:endParaRPr lang="es-ES" sz="105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736DE047-6645-C089-3531-BF1F22F8DC0A}"/>
              </a:ext>
            </a:extLst>
          </p:cNvPr>
          <p:cNvPicPr>
            <a:picLocks noChangeAspect="1"/>
          </p:cNvPicPr>
          <p:nvPr/>
        </p:nvPicPr>
        <p:blipFill>
          <a:blip r:embed="rId3"/>
          <a:stretch>
            <a:fillRect/>
          </a:stretch>
        </p:blipFill>
        <p:spPr>
          <a:xfrm>
            <a:off x="10544674" y="1193314"/>
            <a:ext cx="1085850" cy="266700"/>
          </a:xfrm>
          <a:prstGeom prst="rect">
            <a:avLst/>
          </a:prstGeom>
        </p:spPr>
      </p:pic>
    </p:spTree>
    <p:extLst>
      <p:ext uri="{BB962C8B-B14F-4D97-AF65-F5344CB8AC3E}">
        <p14:creationId xmlns:p14="http://schemas.microsoft.com/office/powerpoint/2010/main" val="76546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D768C"/>
        </a:solidFill>
        <a:effectLst/>
      </p:bgPr>
    </p:bg>
    <p:spTree>
      <p:nvGrpSpPr>
        <p:cNvPr id="1" name="">
          <a:extLst>
            <a:ext uri="{FF2B5EF4-FFF2-40B4-BE49-F238E27FC236}">
              <a16:creationId xmlns:a16="http://schemas.microsoft.com/office/drawing/2014/main" id="{22ADB60A-0104-C74F-1E61-90A72E88B50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073219B-FB89-2E77-60B4-15C1BDD66BA6}"/>
              </a:ext>
            </a:extLst>
          </p:cNvPr>
          <p:cNvPicPr>
            <a:picLocks noChangeAspect="1"/>
          </p:cNvPicPr>
          <p:nvPr/>
        </p:nvPicPr>
        <p:blipFill rotWithShape="1">
          <a:blip r:embed="rId2">
            <a:extLst>
              <a:ext uri="{28A0092B-C50C-407E-A947-70E740481C1C}">
                <a14:useLocalDpi xmlns:a14="http://schemas.microsoft.com/office/drawing/2010/main" val="0"/>
              </a:ext>
            </a:extLst>
          </a:blip>
          <a:srcRect l="1042" t="9083" b="14993"/>
          <a:stretch/>
        </p:blipFill>
        <p:spPr>
          <a:xfrm>
            <a:off x="6230473" y="0"/>
            <a:ext cx="5961528" cy="6858000"/>
          </a:xfrm>
          <a:prstGeom prst="rect">
            <a:avLst/>
          </a:prstGeom>
        </p:spPr>
      </p:pic>
      <p:sp>
        <p:nvSpPr>
          <p:cNvPr id="43" name="CuadroTexto 42">
            <a:extLst>
              <a:ext uri="{FF2B5EF4-FFF2-40B4-BE49-F238E27FC236}">
                <a16:creationId xmlns:a16="http://schemas.microsoft.com/office/drawing/2014/main" id="{A7E06A61-D6F3-0688-F6CB-7F53FC9610A0}"/>
              </a:ext>
            </a:extLst>
          </p:cNvPr>
          <p:cNvSpPr txBox="1"/>
          <p:nvPr/>
        </p:nvSpPr>
        <p:spPr>
          <a:xfrm>
            <a:off x="170328" y="2459504"/>
            <a:ext cx="57912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4000">
                <a:solidFill>
                  <a:prstClr val="white"/>
                </a:solidFill>
                <a:latin typeface="Verdana" panose="020B0604030504040204" pitchFamily="34" charset="0"/>
                <a:ea typeface="Verdana" panose="020B0604030504040204" pitchFamily="34" charset="0"/>
              </a:rPr>
              <a:t>TEMA N°3: SOSTENIBILIDAD TRIBUTARIA</a:t>
            </a:r>
            <a:endParaRPr kumimoji="0" lang="es-CL" sz="4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5B648658-BA41-F196-575D-C5669B5AD994}"/>
              </a:ext>
            </a:extLst>
          </p:cNvPr>
          <p:cNvPicPr>
            <a:picLocks noChangeAspect="1"/>
          </p:cNvPicPr>
          <p:nvPr/>
        </p:nvPicPr>
        <p:blipFill>
          <a:blip r:embed="rId3">
            <a:extLst>
              <a:ext uri="{28A0092B-C50C-407E-A947-70E740481C1C}">
                <a14:useLocalDpi xmlns:a14="http://schemas.microsoft.com/office/drawing/2010/main" val="0"/>
              </a:ext>
            </a:extLst>
          </a:blip>
          <a:srcRect l="553" t="16204" b="650"/>
          <a:stretch>
            <a:fillRect/>
          </a:stretch>
        </p:blipFill>
        <p:spPr>
          <a:xfrm>
            <a:off x="188118" y="5181600"/>
            <a:ext cx="2175319" cy="1558446"/>
          </a:xfrm>
          <a:prstGeom prst="rect">
            <a:avLst/>
          </a:prstGeom>
        </p:spPr>
      </p:pic>
      <p:pic>
        <p:nvPicPr>
          <p:cNvPr id="2" name="Imagen 1">
            <a:extLst>
              <a:ext uri="{FF2B5EF4-FFF2-40B4-BE49-F238E27FC236}">
                <a16:creationId xmlns:a16="http://schemas.microsoft.com/office/drawing/2014/main" id="{DFE2A865-2416-5CC0-BCD7-B3928609413B}"/>
              </a:ext>
            </a:extLst>
          </p:cNvPr>
          <p:cNvPicPr>
            <a:picLocks noChangeAspect="1"/>
          </p:cNvPicPr>
          <p:nvPr/>
        </p:nvPicPr>
        <p:blipFill>
          <a:blip r:embed="rId4">
            <a:biLevel thresh="25000"/>
          </a:blip>
          <a:stretch>
            <a:fillRect/>
          </a:stretch>
        </p:blipFill>
        <p:spPr>
          <a:xfrm>
            <a:off x="9730164" y="5688719"/>
            <a:ext cx="1817672" cy="446446"/>
          </a:xfrm>
          <a:prstGeom prst="rect">
            <a:avLst/>
          </a:prstGeom>
        </p:spPr>
      </p:pic>
    </p:spTree>
    <p:extLst>
      <p:ext uri="{BB962C8B-B14F-4D97-AF65-F5344CB8AC3E}">
        <p14:creationId xmlns:p14="http://schemas.microsoft.com/office/powerpoint/2010/main" val="226419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40DC-7FD0-BCD7-8C22-355CA6728468}"/>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92FB184A-F3D7-175B-EA12-4E3E1E5F1BF8}"/>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66F8A9D9-F6D3-4D3A-6258-E4EF67F712C3}"/>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532F3298-4A5F-B639-926B-EC90C3A4859C}"/>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A263BC45-3459-EE12-B992-1CDB0D92CD21}"/>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F8BADDE2-A880-41D7-C3CB-F440531EB8D8}"/>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05E56BE9-E102-2967-5F3F-C5CE86790FA0}"/>
              </a:ext>
            </a:extLst>
          </p:cNvPr>
          <p:cNvSpPr/>
          <p:nvPr/>
        </p:nvSpPr>
        <p:spPr>
          <a:xfrm>
            <a:off x="1292943" y="488563"/>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TEMA </a:t>
            </a:r>
            <a:r>
              <a:rPr lang="es-ES" sz="2000" b="1">
                <a:solidFill>
                  <a:srgbClr val="50748C"/>
                </a:solidFill>
                <a:latin typeface="Verdana" panose="020B0604030504040204" pitchFamily="34" charset="0"/>
                <a:ea typeface="Verdana" panose="020B0604030504040204" pitchFamily="34" charset="0"/>
              </a:rPr>
              <a:t>N°3: SOSTENIBILIDAD TRIBUTARIA</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BA732B5D-108E-D43E-73E9-19E89A1CCF8E}"/>
              </a:ext>
            </a:extLst>
          </p:cNvPr>
          <p:cNvSpPr/>
          <p:nvPr/>
        </p:nvSpPr>
        <p:spPr>
          <a:xfrm>
            <a:off x="1423538" y="853898"/>
            <a:ext cx="6112847"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DA6C63FD-9F46-B815-8A86-187864AAC40A}"/>
              </a:ext>
            </a:extLst>
          </p:cNvPr>
          <p:cNvSpPr txBox="1"/>
          <p:nvPr/>
        </p:nvSpPr>
        <p:spPr>
          <a:xfrm>
            <a:off x="1423537" y="1113091"/>
            <a:ext cx="8785870" cy="2693045"/>
          </a:xfrm>
          <a:prstGeom prst="rect">
            <a:avLst/>
          </a:prstGeom>
          <a:noFill/>
        </p:spPr>
        <p:txBody>
          <a:bodyPr wrap="square" lIns="91440" tIns="45720" rIns="91440" bIns="45720" rtlCol="0" anchor="t">
            <a:spAutoFit/>
          </a:bodyPr>
          <a:lstStyle/>
          <a:p>
            <a:pPr algn="just">
              <a:defRPr/>
            </a:pPr>
            <a:r>
              <a:rPr kumimoji="0" lang="es-ES" sz="1050" b="1" i="0" u="none" strike="noStrike" kern="1200" cap="none" spc="0" normalizeH="0" baseline="0" noProof="0" dirty="0">
                <a:ln>
                  <a:noFill/>
                </a:ln>
                <a:solidFill>
                  <a:schemeClr val="bg1">
                    <a:lumMod val="50000"/>
                  </a:schemeClr>
                </a:solidFill>
                <a:effectLst/>
                <a:uLnTx/>
                <a:uFillTx/>
                <a:latin typeface="Verdana"/>
                <a:ea typeface="Verdana"/>
              </a:rPr>
              <a:t>Ley N°21.713: Nuevo </a:t>
            </a:r>
            <a:r>
              <a:rPr lang="es-ES" sz="1050" b="1" dirty="0">
                <a:solidFill>
                  <a:schemeClr val="bg1">
                    <a:lumMod val="50000"/>
                  </a:schemeClr>
                </a:solidFill>
                <a:latin typeface="Verdana"/>
                <a:ea typeface="Verdana"/>
              </a:rPr>
              <a:t>Artículo </a:t>
            </a:r>
            <a:r>
              <a:rPr kumimoji="0" lang="es-ES" sz="1050" b="1" i="0" u="none" strike="noStrike" kern="1200" cap="none" spc="0" normalizeH="0" baseline="0" noProof="0" dirty="0">
                <a:ln>
                  <a:noFill/>
                </a:ln>
                <a:solidFill>
                  <a:schemeClr val="bg1">
                    <a:lumMod val="50000"/>
                  </a:schemeClr>
                </a:solidFill>
                <a:effectLst/>
                <a:uLnTx/>
                <a:uFillTx/>
                <a:latin typeface="Verdana"/>
                <a:ea typeface="Verdana"/>
              </a:rPr>
              <a:t>8 N°18</a:t>
            </a:r>
            <a:r>
              <a:rPr lang="es-ES" sz="1050" b="1" dirty="0">
                <a:solidFill>
                  <a:schemeClr val="bg1">
                    <a:lumMod val="50000"/>
                  </a:schemeClr>
                </a:solidFill>
                <a:latin typeface="Verdana"/>
                <a:ea typeface="Verdana"/>
              </a:rPr>
              <a:t> Sostenibilidad Tributaria</a:t>
            </a:r>
            <a:endParaRPr lang="es-ES" sz="1050" dirty="0">
              <a:solidFill>
                <a:schemeClr val="bg1">
                  <a:lumMod val="50000"/>
                </a:schemeClr>
              </a:solidFill>
              <a:latin typeface="Verdana"/>
              <a:ea typeface="Verdana"/>
            </a:endParaRPr>
          </a:p>
          <a:p>
            <a:pPr algn="just">
              <a:defRPr/>
            </a:pPr>
            <a:endParaRPr lang="es-ES" sz="105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endParaRPr>
          </a:p>
          <a:p>
            <a:pPr algn="just">
              <a:defRPr/>
            </a:pPr>
            <a:r>
              <a:rPr lang="es-ES" sz="1050" dirty="0">
                <a:solidFill>
                  <a:schemeClr val="bg1">
                    <a:lumMod val="50000"/>
                  </a:schemeClr>
                </a:solidFill>
                <a:latin typeface="Verdana"/>
                <a:ea typeface="Verdana"/>
              </a:rPr>
              <a:t>La Ley N°21.713 incorporó al Código Tributario el concepto de "sostenibilidad tributaria" como el conjunto de medidas que un contribuyente implementa para fomentar la cooperación mutua y la transparencia en el cumplimiento de sus obligaciones tributarias. La Resolución Ex. SII N°71 de 2025, que regula el procedimiento de certificación, precisa que el proceso tiene por finalidad:</a:t>
            </a:r>
          </a:p>
          <a:p>
            <a:pPr algn="just">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algn="just">
              <a:defRPr/>
            </a:pPr>
            <a:r>
              <a:rPr lang="es-ES" sz="1050" dirty="0">
                <a:solidFill>
                  <a:schemeClr val="bg1">
                    <a:lumMod val="50000"/>
                  </a:schemeClr>
                </a:solidFill>
                <a:latin typeface="Verdana"/>
                <a:ea typeface="Verdana"/>
              </a:rPr>
              <a:t> </a:t>
            </a:r>
            <a:r>
              <a:rPr lang="es-ES" sz="1050" i="1" dirty="0">
                <a:solidFill>
                  <a:schemeClr val="bg1">
                    <a:lumMod val="50000"/>
                  </a:schemeClr>
                </a:solidFill>
                <a:latin typeface="Verdana"/>
                <a:ea typeface="Verdana"/>
              </a:rPr>
              <a:t>"promover relaciones de cooperación y transparencia entre los contribuyentes y la administración tributaria, consolidando una cultura de cumplimiento tributario sostenible en el tiempo."</a:t>
            </a:r>
            <a:endParaRPr lang="es-ES" sz="1050" i="1"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defRPr/>
            </a:pPr>
            <a:endParaRPr lang="es-ES" sz="1050" b="1" dirty="0">
              <a:solidFill>
                <a:schemeClr val="bg1">
                  <a:lumMod val="50000"/>
                </a:schemeClr>
              </a:solidFill>
              <a:latin typeface="Verdana" panose="020B0604030504040204" pitchFamily="34" charset="0"/>
              <a:ea typeface="Verdana" panose="020B0604030504040204" pitchFamily="34" charset="0"/>
            </a:endParaRPr>
          </a:p>
          <a:p>
            <a:pPr algn="just">
              <a:defRPr/>
            </a:pPr>
            <a:r>
              <a:rPr lang="es-ES" sz="1050" dirty="0">
                <a:solidFill>
                  <a:schemeClr val="bg1">
                    <a:lumMod val="50000"/>
                  </a:schemeClr>
                </a:solidFill>
                <a:latin typeface="Verdana"/>
                <a:ea typeface="Verdana"/>
              </a:rPr>
              <a:t>El certificado que se emite reconoce formalmente que las operaciones, estrategias fiscales y mecanismos de control del contribuyente cumplen con los principios de sostenibilidad tributaria "en cuanto a su solidez, transparencia y alineación con el ordenamiento jurídico vigente."</a:t>
            </a:r>
            <a:endParaRPr lang="es-ES" dirty="0">
              <a:solidFill>
                <a:schemeClr val="bg1">
                  <a:lumMod val="50000"/>
                </a:schemeClr>
              </a:solidFill>
              <a:latin typeface="Verdana"/>
              <a:ea typeface="Verdana"/>
            </a:endParaRPr>
          </a:p>
          <a:p>
            <a:pPr algn="just">
              <a:defRPr/>
            </a:pPr>
            <a:endParaRPr lang="es-ES" sz="1050" dirty="0">
              <a:solidFill>
                <a:schemeClr val="bg1">
                  <a:lumMod val="50000"/>
                </a:schemeClr>
              </a:solidFill>
              <a:latin typeface="Verdana"/>
              <a:ea typeface="Verdana"/>
            </a:endParaRPr>
          </a:p>
          <a:p>
            <a:pPr lvl="1" algn="just">
              <a:defRPr/>
            </a:pPr>
            <a:endParaRPr lang="es-ES" sz="1050" dirty="0">
              <a:solidFill>
                <a:schemeClr val="bg1">
                  <a:lumMod val="50000"/>
                </a:schemeClr>
              </a:solidFill>
              <a:latin typeface="Verdana"/>
              <a:ea typeface="Verdana"/>
            </a:endParaRPr>
          </a:p>
          <a:p>
            <a:pPr algn="just">
              <a:defRPr/>
            </a:pPr>
            <a:endParaRPr lang="es-ES" sz="1050" dirty="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0BD272EE-C881-3440-84CC-BC3E142BA246}"/>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4" name="Gráfico 3" descr="Hombre con relleno sólido">
            <a:extLst>
              <a:ext uri="{FF2B5EF4-FFF2-40B4-BE49-F238E27FC236}">
                <a16:creationId xmlns:a16="http://schemas.microsoft.com/office/drawing/2014/main" id="{F9EF3C72-DAC1-E711-F64E-B3EA90EA42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047" y="4088314"/>
            <a:ext cx="1076325" cy="1076325"/>
          </a:xfrm>
          <a:prstGeom prst="rect">
            <a:avLst/>
          </a:prstGeom>
        </p:spPr>
      </p:pic>
      <p:pic>
        <p:nvPicPr>
          <p:cNvPr id="15" name="Gráfico 14" descr="Templo griego con relleno sólido">
            <a:extLst>
              <a:ext uri="{FF2B5EF4-FFF2-40B4-BE49-F238E27FC236}">
                <a16:creationId xmlns:a16="http://schemas.microsoft.com/office/drawing/2014/main" id="{FED3BA7C-5E6B-00E2-7D0F-1D77D6F23A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2060" y="4171432"/>
            <a:ext cx="914400" cy="914400"/>
          </a:xfrm>
          <a:prstGeom prst="rect">
            <a:avLst/>
          </a:prstGeom>
        </p:spPr>
      </p:pic>
      <p:sp>
        <p:nvSpPr>
          <p:cNvPr id="21" name="Flecha: curvada hacia abajo 20">
            <a:extLst>
              <a:ext uri="{FF2B5EF4-FFF2-40B4-BE49-F238E27FC236}">
                <a16:creationId xmlns:a16="http://schemas.microsoft.com/office/drawing/2014/main" id="{9A2C25D8-8991-4DBE-A56B-82CA9411A971}"/>
              </a:ext>
            </a:extLst>
          </p:cNvPr>
          <p:cNvSpPr/>
          <p:nvPr/>
        </p:nvSpPr>
        <p:spPr>
          <a:xfrm>
            <a:off x="5490408" y="3695480"/>
            <a:ext cx="1208018" cy="381000"/>
          </a:xfrm>
          <a:prstGeom prst="curvedDown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6" name="Flecha: curvada hacia abajo 25">
            <a:extLst>
              <a:ext uri="{FF2B5EF4-FFF2-40B4-BE49-F238E27FC236}">
                <a16:creationId xmlns:a16="http://schemas.microsoft.com/office/drawing/2014/main" id="{BDF5C737-E7FF-53A6-3A1B-D01EA25479BE}"/>
              </a:ext>
            </a:extLst>
          </p:cNvPr>
          <p:cNvSpPr/>
          <p:nvPr/>
        </p:nvSpPr>
        <p:spPr>
          <a:xfrm rot="10800000">
            <a:off x="5488826" y="5148935"/>
            <a:ext cx="1209600" cy="381600"/>
          </a:xfrm>
          <a:prstGeom prst="curvedDown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60060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D768C"/>
        </a:solidFill>
        <a:effectLst/>
      </p:bgPr>
    </p:bg>
    <p:spTree>
      <p:nvGrpSpPr>
        <p:cNvPr id="1" name="">
          <a:extLst>
            <a:ext uri="{FF2B5EF4-FFF2-40B4-BE49-F238E27FC236}">
              <a16:creationId xmlns:a16="http://schemas.microsoft.com/office/drawing/2014/main" id="{D5E74ABB-B057-220C-EE73-53A8C9BBB46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ACDE5DC-FE48-F337-E952-A7CD0E66DCFB}"/>
              </a:ext>
            </a:extLst>
          </p:cNvPr>
          <p:cNvPicPr>
            <a:picLocks noChangeAspect="1"/>
          </p:cNvPicPr>
          <p:nvPr/>
        </p:nvPicPr>
        <p:blipFill rotWithShape="1">
          <a:blip r:embed="rId2">
            <a:extLst>
              <a:ext uri="{28A0092B-C50C-407E-A947-70E740481C1C}">
                <a14:useLocalDpi xmlns:a14="http://schemas.microsoft.com/office/drawing/2010/main" val="0"/>
              </a:ext>
            </a:extLst>
          </a:blip>
          <a:srcRect l="1042" t="9083" b="14993"/>
          <a:stretch/>
        </p:blipFill>
        <p:spPr>
          <a:xfrm>
            <a:off x="6230473" y="0"/>
            <a:ext cx="5961528" cy="6858000"/>
          </a:xfrm>
          <a:prstGeom prst="rect">
            <a:avLst/>
          </a:prstGeom>
        </p:spPr>
      </p:pic>
      <p:sp>
        <p:nvSpPr>
          <p:cNvPr id="43" name="CuadroTexto 42">
            <a:extLst>
              <a:ext uri="{FF2B5EF4-FFF2-40B4-BE49-F238E27FC236}">
                <a16:creationId xmlns:a16="http://schemas.microsoft.com/office/drawing/2014/main" id="{ED204664-03CC-66DB-8B45-D66AED1315FA}"/>
              </a:ext>
            </a:extLst>
          </p:cNvPr>
          <p:cNvSpPr txBox="1"/>
          <p:nvPr/>
        </p:nvSpPr>
        <p:spPr>
          <a:xfrm>
            <a:off x="170328" y="2459504"/>
            <a:ext cx="5791200" cy="18158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600" b="1">
                <a:solidFill>
                  <a:prstClr val="white"/>
                </a:solidFill>
                <a:latin typeface="Verdana" panose="020B0604030504040204" pitchFamily="34" charset="0"/>
                <a:ea typeface="Verdana" panose="020B0604030504040204" pitchFamily="34" charset="0"/>
              </a:rPr>
              <a:t>Tema 1: </a:t>
            </a:r>
            <a:r>
              <a:rPr lang="es-ES" sz="1600">
                <a:solidFill>
                  <a:prstClr val="white"/>
                </a:solidFill>
                <a:latin typeface="Verdana" panose="020B0604030504040204" pitchFamily="34" charset="0"/>
                <a:ea typeface="Verdana" panose="020B0604030504040204" pitchFamily="34" charset="0"/>
              </a:rPr>
              <a:t>Capital Propio Tributario (CPT) Tradicional vs. Simplificado.</a:t>
            </a:r>
          </a:p>
          <a:p>
            <a:pPr marL="0" marR="0" lvl="0" indent="0" defTabSz="914400" rtl="0" eaLnBrk="1" fontAlgn="auto" latinLnBrk="0" hangingPunct="1">
              <a:lnSpc>
                <a:spcPct val="100000"/>
              </a:lnSpc>
              <a:spcBef>
                <a:spcPts val="0"/>
              </a:spcBef>
              <a:spcAft>
                <a:spcPts val="0"/>
              </a:spcAft>
              <a:buClrTx/>
              <a:buSzTx/>
              <a:buFontTx/>
              <a:buNone/>
              <a:tabLst/>
              <a:defRPr/>
            </a:pPr>
            <a:endParaRPr lang="es-ES" sz="1600">
              <a:solidFill>
                <a:prstClr val="white"/>
              </a:solidFill>
              <a:latin typeface="Verdana" panose="020B0604030504040204" pitchFamily="34" charset="0"/>
              <a:ea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s-ES" sz="1600" b="1">
                <a:solidFill>
                  <a:prstClr val="white"/>
                </a:solidFill>
                <a:latin typeface="Verdana" panose="020B0604030504040204" pitchFamily="34" charset="0"/>
                <a:ea typeface="Verdana" panose="020B0604030504040204" pitchFamily="34" charset="0"/>
              </a:rPr>
              <a:t>Tema 2: </a:t>
            </a:r>
            <a:r>
              <a:rPr lang="es-ES" sz="1600">
                <a:solidFill>
                  <a:prstClr val="white"/>
                </a:solidFill>
                <a:latin typeface="Verdana" panose="020B0604030504040204" pitchFamily="34" charset="0"/>
                <a:ea typeface="Verdana" panose="020B0604030504040204" pitchFamily="34" charset="0"/>
              </a:rPr>
              <a:t>Cumplimiento Tributario y Nuevas Facultades de Fiscalización.</a:t>
            </a:r>
          </a:p>
          <a:p>
            <a:pPr marL="0" marR="0" lvl="0" indent="0" defTabSz="914400" rtl="0" eaLnBrk="1" fontAlgn="auto" latinLnBrk="0" hangingPunct="1">
              <a:lnSpc>
                <a:spcPct val="100000"/>
              </a:lnSpc>
              <a:spcBef>
                <a:spcPts val="0"/>
              </a:spcBef>
              <a:spcAft>
                <a:spcPts val="0"/>
              </a:spcAft>
              <a:buClrTx/>
              <a:buSzTx/>
              <a:buFontTx/>
              <a:buNone/>
              <a:tabLst/>
              <a:defRPr/>
            </a:pPr>
            <a:endParaRPr lang="es-ES" sz="1600">
              <a:solidFill>
                <a:prstClr val="white"/>
              </a:solidFill>
              <a:latin typeface="Verdana" panose="020B0604030504040204" pitchFamily="34" charset="0"/>
              <a:ea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s-ES" sz="1600" b="1">
                <a:solidFill>
                  <a:prstClr val="white"/>
                </a:solidFill>
                <a:latin typeface="Verdana" panose="020B0604030504040204" pitchFamily="34" charset="0"/>
                <a:ea typeface="Verdana" panose="020B0604030504040204" pitchFamily="34" charset="0"/>
              </a:rPr>
              <a:t>Tema 3: </a:t>
            </a:r>
            <a:r>
              <a:rPr lang="es-ES" sz="1600">
                <a:solidFill>
                  <a:prstClr val="white"/>
                </a:solidFill>
                <a:latin typeface="Verdana" panose="020B0604030504040204" pitchFamily="34" charset="0"/>
                <a:ea typeface="Verdana" panose="020B0604030504040204" pitchFamily="34" charset="0"/>
              </a:rPr>
              <a:t>Sostenibilidad Tributaria.</a:t>
            </a:r>
            <a:endParaRPr kumimoji="0" lang="es-CL"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3" name="Imagen 2">
            <a:extLst>
              <a:ext uri="{FF2B5EF4-FFF2-40B4-BE49-F238E27FC236}">
                <a16:creationId xmlns:a16="http://schemas.microsoft.com/office/drawing/2014/main" id="{19DBD54F-14CE-6296-7460-F503005294E6}"/>
              </a:ext>
            </a:extLst>
          </p:cNvPr>
          <p:cNvPicPr>
            <a:picLocks noChangeAspect="1"/>
          </p:cNvPicPr>
          <p:nvPr/>
        </p:nvPicPr>
        <p:blipFill>
          <a:blip r:embed="rId3">
            <a:extLst>
              <a:ext uri="{28A0092B-C50C-407E-A947-70E740481C1C}">
                <a14:useLocalDpi xmlns:a14="http://schemas.microsoft.com/office/drawing/2010/main" val="0"/>
              </a:ext>
            </a:extLst>
          </a:blip>
          <a:srcRect l="553" t="16204" b="650"/>
          <a:stretch>
            <a:fillRect/>
          </a:stretch>
        </p:blipFill>
        <p:spPr>
          <a:xfrm>
            <a:off x="188118" y="5181600"/>
            <a:ext cx="2175319" cy="1558446"/>
          </a:xfrm>
          <a:prstGeom prst="rect">
            <a:avLst/>
          </a:prstGeom>
        </p:spPr>
      </p:pic>
      <p:pic>
        <p:nvPicPr>
          <p:cNvPr id="2" name="Imagen 1">
            <a:extLst>
              <a:ext uri="{FF2B5EF4-FFF2-40B4-BE49-F238E27FC236}">
                <a16:creationId xmlns:a16="http://schemas.microsoft.com/office/drawing/2014/main" id="{A619DD46-554E-6147-5AD8-E07C5DC3097A}"/>
              </a:ext>
            </a:extLst>
          </p:cNvPr>
          <p:cNvPicPr>
            <a:picLocks noChangeAspect="1"/>
          </p:cNvPicPr>
          <p:nvPr/>
        </p:nvPicPr>
        <p:blipFill>
          <a:blip r:embed="rId4">
            <a:biLevel thresh="25000"/>
          </a:blip>
          <a:stretch>
            <a:fillRect/>
          </a:stretch>
        </p:blipFill>
        <p:spPr>
          <a:xfrm>
            <a:off x="9730164" y="5688719"/>
            <a:ext cx="1817672" cy="446446"/>
          </a:xfrm>
          <a:prstGeom prst="rect">
            <a:avLst/>
          </a:prstGeom>
        </p:spPr>
      </p:pic>
    </p:spTree>
    <p:extLst>
      <p:ext uri="{BB962C8B-B14F-4D97-AF65-F5344CB8AC3E}">
        <p14:creationId xmlns:p14="http://schemas.microsoft.com/office/powerpoint/2010/main" val="120267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24FC-006E-33FE-2F48-AE9DA35BF035}"/>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B7017E88-7B7C-B5E5-A4CB-D84B9B926149}"/>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AA144785-C975-BD0D-0A34-24FA114F5BD3}"/>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50ECF9E2-3E16-3059-F0C6-F7F280301602}"/>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F5F40278-00C9-5E48-1C8D-844EB1CFED58}"/>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A3A83A3E-734A-C0B6-BC82-BD263EB17A73}"/>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75D6A0C0-BB8A-F32C-566D-F1574EF5D74C}"/>
              </a:ext>
            </a:extLst>
          </p:cNvPr>
          <p:cNvSpPr/>
          <p:nvPr/>
        </p:nvSpPr>
        <p:spPr>
          <a:xfrm>
            <a:off x="1292943" y="488563"/>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TEMA </a:t>
            </a:r>
            <a:r>
              <a:rPr lang="es-ES" sz="2000" b="1">
                <a:solidFill>
                  <a:srgbClr val="50748C"/>
                </a:solidFill>
                <a:latin typeface="Verdana" panose="020B0604030504040204" pitchFamily="34" charset="0"/>
                <a:ea typeface="Verdana" panose="020B0604030504040204" pitchFamily="34" charset="0"/>
              </a:rPr>
              <a:t>N°3: SOSTENIBILIDAD TRIBUTARIA</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4321FB4E-ED3E-B6D8-A2B4-1D6222345360}"/>
              </a:ext>
            </a:extLst>
          </p:cNvPr>
          <p:cNvSpPr/>
          <p:nvPr/>
        </p:nvSpPr>
        <p:spPr>
          <a:xfrm>
            <a:off x="1423538" y="853898"/>
            <a:ext cx="6112847"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5478FD33-E382-D0B5-B1AC-FB1E8FD15A3B}"/>
              </a:ext>
            </a:extLst>
          </p:cNvPr>
          <p:cNvSpPr txBox="1"/>
          <p:nvPr/>
        </p:nvSpPr>
        <p:spPr>
          <a:xfrm>
            <a:off x="1423537" y="1113091"/>
            <a:ext cx="8785870" cy="4308872"/>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rPr>
              <a:t>Cumplimiento Tributario como Componente de Gobernanza Cooperativa</a:t>
            </a:r>
            <a:endParaRPr lang="es-ES" sz="1050">
              <a:solidFill>
                <a:schemeClr val="bg1">
                  <a:lumMod val="50000"/>
                </a:schemeClr>
              </a:solidFill>
              <a:latin typeface="Verdana"/>
              <a:ea typeface="Verdana"/>
            </a:endParaRPr>
          </a:p>
          <a:p>
            <a:pPr algn="just">
              <a:defRPr/>
            </a:pPr>
            <a:endParaRPr lang="es-ES" sz="1050" b="1"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endParaRPr>
          </a:p>
          <a:p>
            <a:pPr algn="just">
              <a:defRPr/>
            </a:pPr>
            <a:r>
              <a:rPr lang="es-ES" sz="1050">
                <a:solidFill>
                  <a:schemeClr val="bg1">
                    <a:lumMod val="50000"/>
                  </a:schemeClr>
                </a:solidFill>
                <a:latin typeface="Verdana"/>
                <a:ea typeface="Verdana"/>
              </a:rPr>
              <a:t>La sostenibilidad tributaria se articula operativamente a través de dos pilares institucionales que el contribuyente debe implementar y documentar:</a:t>
            </a:r>
            <a:endParaRPr lang="es-ES" sz="1050">
              <a:solidFill>
                <a:schemeClr val="bg1">
                  <a:lumMod val="50000"/>
                </a:schemeClr>
              </a:solidFill>
              <a:latin typeface="Verdana"/>
              <a:ea typeface="Verdana"/>
              <a:cs typeface="Calibri" panose="020F0502020204030204"/>
            </a:endParaRPr>
          </a:p>
          <a:p>
            <a:pPr algn="just">
              <a:defRPr/>
            </a:pPr>
            <a:endParaRPr lang="es-ES" sz="1050">
              <a:solidFill>
                <a:schemeClr val="bg1">
                  <a:lumMod val="50000"/>
                </a:schemeClr>
              </a:solidFill>
              <a:latin typeface="Verdana"/>
              <a:ea typeface="Verdana"/>
            </a:endParaRPr>
          </a:p>
          <a:p>
            <a:pPr marL="228600" indent="-228600" algn="just">
              <a:buAutoNum type="romanLcPeriod"/>
              <a:defRPr/>
            </a:pPr>
            <a:r>
              <a:rPr lang="es-ES" sz="1050" b="1">
                <a:solidFill>
                  <a:schemeClr val="bg1">
                    <a:lumMod val="50000"/>
                  </a:schemeClr>
                </a:solidFill>
                <a:latin typeface="Verdana"/>
                <a:ea typeface="Verdana"/>
              </a:rPr>
              <a:t>Gobernanza Fiscal: </a:t>
            </a:r>
            <a:r>
              <a:rPr lang="es-ES" sz="1050">
                <a:solidFill>
                  <a:schemeClr val="bg1">
                    <a:lumMod val="50000"/>
                  </a:schemeClr>
                </a:solidFill>
                <a:latin typeface="Verdana"/>
                <a:ea typeface="Verdana"/>
              </a:rPr>
              <a:t>Define la política y estrategia tributaria aprobada por la alta dirección, supervisando la gestión de riesgos. Conforme a la Resolución N°71, el ordenamiento jurídico chileno ha incorporado en el Código Tributario los conceptos de sostenibilidad tributaria y acuerdos de cooperación, "promoviendo una relación colaborativa entre los Grupos Empresariales y el Servicio de Impuestos Internos, basada en la transparencia y el cumplimiento efectivo de las obligaciones tributarias."</a:t>
            </a:r>
            <a:endParaRPr lang="es-ES" sz="1050">
              <a:solidFill>
                <a:schemeClr val="bg1">
                  <a:lumMod val="50000"/>
                </a:schemeClr>
              </a:solidFill>
              <a:latin typeface="Verdana"/>
              <a:ea typeface="Verdana"/>
              <a:cs typeface="Calibri" panose="020F0502020204030204"/>
            </a:endParaRPr>
          </a:p>
          <a:p>
            <a:pPr marL="228600" indent="-228600" algn="just">
              <a:buAutoNum type="romanLcPeriod"/>
              <a:defRPr/>
            </a:pPr>
            <a:endParaRPr lang="es-ES" sz="1050">
              <a:solidFill>
                <a:schemeClr val="bg1">
                  <a:lumMod val="50000"/>
                </a:schemeClr>
              </a:solidFill>
              <a:latin typeface="Verdana"/>
              <a:ea typeface="Verdana"/>
            </a:endParaRPr>
          </a:p>
          <a:p>
            <a:pPr marL="228600" indent="-228600" algn="just">
              <a:buAutoNum type="romanLcPeriod"/>
              <a:defRPr/>
            </a:pPr>
            <a:r>
              <a:rPr lang="es-ES" sz="1050" b="1">
                <a:solidFill>
                  <a:schemeClr val="bg1">
                    <a:lumMod val="50000"/>
                  </a:schemeClr>
                </a:solidFill>
                <a:latin typeface="Verdana"/>
                <a:ea typeface="Verdana"/>
              </a:rPr>
              <a:t>Marco de Control Fiscal (MCF): </a:t>
            </a:r>
            <a:r>
              <a:rPr lang="es-ES" sz="1050">
                <a:solidFill>
                  <a:schemeClr val="bg1">
                    <a:lumMod val="50000"/>
                  </a:schemeClr>
                </a:solidFill>
                <a:latin typeface="Verdana"/>
                <a:ea typeface="Verdana"/>
              </a:rPr>
              <a:t>Es el sistema operativo para identificar, evaluar y controlar riesgos tributarios. Su implementación "permite asegurar la identificación, documentación y tratamiento adecuado de los riesgos tributarios, reforzando el cumplimiento fiscal en todos los niveles de la organización."</a:t>
            </a:r>
            <a:endParaRPr lang="es-ES" sz="1050">
              <a:solidFill>
                <a:schemeClr val="bg1">
                  <a:lumMod val="50000"/>
                </a:schemeClr>
              </a:solidFill>
              <a:latin typeface="Verdana"/>
              <a:ea typeface="Verdana"/>
              <a:cs typeface="Calibri" panose="020F0502020204030204"/>
            </a:endParaRPr>
          </a:p>
          <a:p>
            <a:pPr marL="228600" indent="-228600" algn="just">
              <a:buAutoNum type="romanLcPeriod"/>
              <a:defRPr/>
            </a:pPr>
            <a:endParaRPr lang="es-ES" sz="1050">
              <a:solidFill>
                <a:schemeClr val="bg1">
                  <a:lumMod val="50000"/>
                </a:schemeClr>
              </a:solidFill>
              <a:latin typeface="Verdana"/>
              <a:ea typeface="Verdana"/>
            </a:endParaRPr>
          </a:p>
          <a:p>
            <a:pPr marL="228600" indent="-228600" algn="just">
              <a:buAutoNum type="romanLcPeriod"/>
              <a:defRPr/>
            </a:pPr>
            <a:r>
              <a:rPr lang="es-ES" sz="1050">
                <a:solidFill>
                  <a:schemeClr val="bg1">
                    <a:lumMod val="50000"/>
                  </a:schemeClr>
                </a:solidFill>
                <a:latin typeface="Verdana"/>
                <a:ea typeface="Verdana"/>
              </a:rPr>
              <a:t>La Resolución N°71 exige que los contribuyentes que busquen certificarse evidencien "un buen comportamiento tributario, consistente con los principios de cumplimiento cooperativo y sostenibilidad tributaria", y que la implementación de Gobernanza Fiscal, MCF y la suscripción de un Acuerdo de Cooperación con el SII "representan una señal clara de compromiso del grupo empresarial con la sostenibilidad tributaria y el cumplimiento cooperativo."</a:t>
            </a:r>
            <a:endParaRPr lang="es-ES" sz="1050">
              <a:solidFill>
                <a:schemeClr val="bg1">
                  <a:lumMod val="50000"/>
                </a:schemeClr>
              </a:solidFill>
              <a:latin typeface="Verdana"/>
              <a:ea typeface="Verdana"/>
              <a:cs typeface="Calibri" panose="020F0502020204030204"/>
            </a:endParaRPr>
          </a:p>
          <a:p>
            <a:pPr marL="228600" indent="-228600" algn="just">
              <a:buAutoNum type="romanLcPeriod"/>
              <a:defRPr/>
            </a:pPr>
            <a:endParaRPr lang="es-ES" sz="1050">
              <a:solidFill>
                <a:schemeClr val="bg1">
                  <a:lumMod val="50000"/>
                </a:schemeClr>
              </a:solidFill>
              <a:latin typeface="Verdana"/>
              <a:ea typeface="Verdana"/>
            </a:endParaRPr>
          </a:p>
          <a:p>
            <a:pPr marL="228600" indent="-228600" algn="just">
              <a:buAutoNum type="romanLcPeriod"/>
              <a:defRPr/>
            </a:pPr>
            <a:r>
              <a:rPr lang="es-ES" sz="1050" b="1">
                <a:solidFill>
                  <a:schemeClr val="bg1">
                    <a:lumMod val="50000"/>
                  </a:schemeClr>
                </a:solidFill>
                <a:latin typeface="Verdana"/>
                <a:ea typeface="Verdana"/>
              </a:rPr>
              <a:t>Restricciones:</a:t>
            </a:r>
            <a:r>
              <a:rPr lang="es-ES" sz="1050">
                <a:solidFill>
                  <a:schemeClr val="bg1">
                    <a:lumMod val="50000"/>
                  </a:schemeClr>
                </a:solidFill>
                <a:latin typeface="Verdana"/>
                <a:ea typeface="Verdana"/>
              </a:rPr>
              <a:t> No pueden obtener la certificación de contribuyentes con sanciones pecuniarias, condenas por delitos tributarios, documentación tributaria por justificar, o sometidos a procedimientos de fiscalización o recopilación de antecedentes.</a:t>
            </a:r>
            <a:endParaRPr lang="es-ES">
              <a:solidFill>
                <a:schemeClr val="bg1">
                  <a:lumMod val="50000"/>
                </a:schemeClr>
              </a:solidFill>
              <a:ea typeface="Calibri" panose="020F0502020204030204"/>
              <a:cs typeface="Calibri" panose="020F0502020204030204"/>
            </a:endParaRPr>
          </a:p>
          <a:p>
            <a:pPr algn="just">
              <a:defRPr/>
            </a:pPr>
            <a:endParaRPr lang="es-ES" sz="1050">
              <a:solidFill>
                <a:schemeClr val="bg1">
                  <a:lumMod val="50000"/>
                </a:schemeClr>
              </a:solidFill>
              <a:latin typeface="Verdana"/>
              <a:ea typeface="Verdana"/>
            </a:endParaRPr>
          </a:p>
          <a:p>
            <a:pPr lvl="1" algn="just">
              <a:defRPr/>
            </a:pPr>
            <a:endParaRPr lang="es-ES" sz="1050">
              <a:solidFill>
                <a:schemeClr val="bg1">
                  <a:lumMod val="50000"/>
                </a:schemeClr>
              </a:solidFill>
              <a:latin typeface="Verdana"/>
              <a:ea typeface="Verdana"/>
            </a:endParaRPr>
          </a:p>
          <a:p>
            <a:pPr algn="just">
              <a:defRPr/>
            </a:pPr>
            <a:endParaRPr lang="es-ES" sz="105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0704163A-E606-3D4A-3327-C1D8FBBD35E2}"/>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4" name="Gráfico 3" descr="Hombre con relleno sólido">
            <a:extLst>
              <a:ext uri="{FF2B5EF4-FFF2-40B4-BE49-F238E27FC236}">
                <a16:creationId xmlns:a16="http://schemas.microsoft.com/office/drawing/2014/main" id="{128BB35F-EA50-C953-1A8E-9DE0188019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1727" y="5180993"/>
            <a:ext cx="1076325" cy="1076325"/>
          </a:xfrm>
          <a:prstGeom prst="rect">
            <a:avLst/>
          </a:prstGeom>
        </p:spPr>
      </p:pic>
      <p:pic>
        <p:nvPicPr>
          <p:cNvPr id="15" name="Gráfico 14" descr="Templo griego con relleno sólido">
            <a:extLst>
              <a:ext uri="{FF2B5EF4-FFF2-40B4-BE49-F238E27FC236}">
                <a16:creationId xmlns:a16="http://schemas.microsoft.com/office/drawing/2014/main" id="{C4A03F50-C468-9FB8-CA42-F8DE564178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4060" y="5335998"/>
            <a:ext cx="914400" cy="914400"/>
          </a:xfrm>
          <a:prstGeom prst="rect">
            <a:avLst/>
          </a:prstGeom>
        </p:spPr>
      </p:pic>
      <p:sp>
        <p:nvSpPr>
          <p:cNvPr id="21" name="Flecha: curvada hacia abajo 20">
            <a:extLst>
              <a:ext uri="{FF2B5EF4-FFF2-40B4-BE49-F238E27FC236}">
                <a16:creationId xmlns:a16="http://schemas.microsoft.com/office/drawing/2014/main" id="{885C2A7B-338F-E5BA-69B7-D0379C1F7F42}"/>
              </a:ext>
            </a:extLst>
          </p:cNvPr>
          <p:cNvSpPr/>
          <p:nvPr/>
        </p:nvSpPr>
        <p:spPr>
          <a:xfrm>
            <a:off x="5964861" y="4788159"/>
            <a:ext cx="1208018" cy="381000"/>
          </a:xfrm>
          <a:prstGeom prst="curvedDown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6" name="Flecha: curvada hacia abajo 25">
            <a:extLst>
              <a:ext uri="{FF2B5EF4-FFF2-40B4-BE49-F238E27FC236}">
                <a16:creationId xmlns:a16="http://schemas.microsoft.com/office/drawing/2014/main" id="{78D79642-5FD4-F876-3E3F-8AD966FB88CB}"/>
              </a:ext>
            </a:extLst>
          </p:cNvPr>
          <p:cNvSpPr/>
          <p:nvPr/>
        </p:nvSpPr>
        <p:spPr>
          <a:xfrm rot="10800000">
            <a:off x="5963279" y="6069086"/>
            <a:ext cx="1209600" cy="381600"/>
          </a:xfrm>
          <a:prstGeom prst="curvedDown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389716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EE00E-60D5-5EF8-7C58-D4BAB47C7EE2}"/>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819C94ED-1233-9677-6CF7-6E77B2FFAAC5}"/>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37438037-3633-F9BA-B764-8721D80AEBA0}"/>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631FA30E-FCFC-94EE-77CE-9D4E61807220}"/>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7695EF53-8158-A43E-22BC-06B0F703E4F5}"/>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E6477513-4684-9A24-A76B-DEF624E3ABC7}"/>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7F10C182-2C0C-DE74-A2DF-AF71D2F0C37F}"/>
              </a:ext>
            </a:extLst>
          </p:cNvPr>
          <p:cNvSpPr/>
          <p:nvPr/>
        </p:nvSpPr>
        <p:spPr>
          <a:xfrm>
            <a:off x="1292943" y="488563"/>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TEMA </a:t>
            </a:r>
            <a:r>
              <a:rPr lang="es-ES" sz="2000" b="1">
                <a:solidFill>
                  <a:srgbClr val="50748C"/>
                </a:solidFill>
                <a:latin typeface="Verdana" panose="020B0604030504040204" pitchFamily="34" charset="0"/>
                <a:ea typeface="Verdana" panose="020B0604030504040204" pitchFamily="34" charset="0"/>
              </a:rPr>
              <a:t>N°3: SOSTENIBILIDAD TRIBUTARIA</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CFC69500-9791-3BDC-85B5-57A09EF5E3CD}"/>
              </a:ext>
            </a:extLst>
          </p:cNvPr>
          <p:cNvSpPr/>
          <p:nvPr/>
        </p:nvSpPr>
        <p:spPr>
          <a:xfrm>
            <a:off x="1423538" y="853898"/>
            <a:ext cx="6112847"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C2B60C60-A312-CF40-CADC-FEC09D25EFCD}"/>
              </a:ext>
            </a:extLst>
          </p:cNvPr>
          <p:cNvSpPr txBox="1"/>
          <p:nvPr/>
        </p:nvSpPr>
        <p:spPr>
          <a:xfrm>
            <a:off x="1423537" y="1113091"/>
            <a:ext cx="8785870" cy="3277820"/>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cs typeface="Calibri" panose="020F0502020204030204"/>
              </a:rPr>
              <a:t>Transparencia Fiscal como Indicador de Reputación Empresarial</a:t>
            </a:r>
          </a:p>
          <a:p>
            <a:pPr algn="just">
              <a:defRPr/>
            </a:pPr>
            <a:endParaRPr lang="es-ES" sz="1050">
              <a:solidFill>
                <a:schemeClr val="bg1">
                  <a:lumMod val="50000"/>
                </a:schemeClr>
              </a:solidFill>
              <a:latin typeface="Verdana"/>
              <a:ea typeface="Verdana"/>
              <a:cs typeface="Calibri" panose="020F0502020204030204"/>
            </a:endParaRPr>
          </a:p>
          <a:p>
            <a:pPr algn="just">
              <a:defRPr/>
            </a:pPr>
            <a:r>
              <a:rPr lang="es-ES" sz="1050">
                <a:solidFill>
                  <a:schemeClr val="bg1">
                    <a:lumMod val="50000"/>
                  </a:schemeClr>
                </a:solidFill>
                <a:latin typeface="Verdana"/>
                <a:ea typeface="Verdana"/>
                <a:cs typeface="Calibri" panose="020F0502020204030204"/>
              </a:rPr>
              <a:t>La Resolución N°71 eleva la transparencia fiscal a un requisito de acceso a la certificación, exigiendo que los contribuyentes tengan implementados:</a:t>
            </a:r>
            <a:endParaRPr lang="es-ES" sz="1050">
              <a:solidFill>
                <a:schemeClr val="bg1">
                  <a:lumMod val="50000"/>
                </a:schemeClr>
              </a:solidFill>
              <a:latin typeface="Verdana"/>
              <a:ea typeface="Verdana"/>
            </a:endParaRPr>
          </a:p>
          <a:p>
            <a:pPr algn="just">
              <a:defRPr/>
            </a:pPr>
            <a:endParaRPr lang="es-ES" sz="1050">
              <a:latin typeface="Verdana"/>
              <a:ea typeface="Verdana"/>
            </a:endParaRPr>
          </a:p>
          <a:p>
            <a:pPr algn="just">
              <a:defRPr/>
            </a:pPr>
            <a:r>
              <a:rPr lang="es-ES" sz="1050" i="1">
                <a:solidFill>
                  <a:schemeClr val="bg1">
                    <a:lumMod val="50000"/>
                  </a:schemeClr>
                </a:solidFill>
                <a:latin typeface="Verdana"/>
                <a:ea typeface="Verdana"/>
                <a:cs typeface="Calibri" panose="020F0502020204030204"/>
              </a:rPr>
              <a:t>"estándares internacionales de transparencia o divulgación de información de sus políticas o estrategias tributarias para el cumplimiento de sus obligaciones tributarias, orientados a asumir buenas prácticas tributarias que conduzcan a la reducción de riesgos significativos."</a:t>
            </a:r>
            <a:endParaRPr lang="es-ES" sz="1050" i="1">
              <a:solidFill>
                <a:schemeClr val="bg1">
                  <a:lumMod val="50000"/>
                </a:schemeClr>
              </a:solidFill>
              <a:latin typeface="Verdana"/>
              <a:ea typeface="Verdana"/>
            </a:endParaRPr>
          </a:p>
          <a:p>
            <a:pPr algn="just">
              <a:defRPr/>
            </a:pPr>
            <a:endParaRPr lang="es-ES" sz="1050">
              <a:latin typeface="Verdana"/>
              <a:ea typeface="Verdana"/>
            </a:endParaRPr>
          </a:p>
          <a:p>
            <a:pPr algn="just">
              <a:defRPr/>
            </a:pPr>
            <a:r>
              <a:rPr lang="es-ES" sz="1050">
                <a:solidFill>
                  <a:schemeClr val="bg1">
                    <a:lumMod val="50000"/>
                  </a:schemeClr>
                </a:solidFill>
                <a:latin typeface="Verdana"/>
                <a:ea typeface="Verdana"/>
                <a:cs typeface="Calibri" panose="020F0502020204030204"/>
              </a:rPr>
              <a:t>Los efectos reputacionales son concretos: la obtención de la certificación anual de sostenibilidad tributaria "otorga certeza jurídica, mejora la imagen pública del contribuyente y facilita una relación más cooperativa y transparente con la administración tributaria."</a:t>
            </a:r>
            <a:endParaRPr lang="es-ES" sz="1050">
              <a:solidFill>
                <a:schemeClr val="bg1">
                  <a:lumMod val="50000"/>
                </a:schemeClr>
              </a:solidFill>
              <a:latin typeface="Verdana"/>
              <a:ea typeface="Verdana"/>
            </a:endParaRPr>
          </a:p>
          <a:p>
            <a:pPr algn="just">
              <a:defRPr/>
            </a:pPr>
            <a:endParaRPr lang="es-ES" sz="1050">
              <a:latin typeface="Verdana"/>
              <a:ea typeface="Verdana"/>
            </a:endParaRPr>
          </a:p>
          <a:p>
            <a:pPr algn="just">
              <a:defRPr/>
            </a:pPr>
            <a:r>
              <a:rPr lang="es-ES" sz="1050">
                <a:solidFill>
                  <a:schemeClr val="bg1">
                    <a:lumMod val="50000"/>
                  </a:schemeClr>
                </a:solidFill>
                <a:latin typeface="Verdana"/>
                <a:ea typeface="Verdana"/>
                <a:cs typeface="Calibri" panose="020F0502020204030204"/>
              </a:rPr>
              <a:t>La certificación tiene vigencia anual, prorrogable por dos períodos adicionales, requiriendo una nueva evaluación integral al cabo de tres años. La revocación procede ante conductas tributarias agresivas, información falsa u omitida, o desalineación con los principios de sostenibilidad tributaria, lo que convierte el estándar en un indicador dinámico y continuo de comportamiento.</a:t>
            </a:r>
            <a:endParaRPr lang="es-ES">
              <a:solidFill>
                <a:schemeClr val="bg1">
                  <a:lumMod val="50000"/>
                </a:schemeClr>
              </a:solidFill>
            </a:endParaRPr>
          </a:p>
          <a:p>
            <a:pPr algn="just">
              <a:defRPr/>
            </a:pPr>
            <a:endParaRPr lang="es-ES"/>
          </a:p>
          <a:p>
            <a:pPr lvl="1" algn="just">
              <a:defRPr/>
            </a:pPr>
            <a:endParaRPr lang="es-ES" sz="1050">
              <a:solidFill>
                <a:schemeClr val="bg1">
                  <a:lumMod val="50000"/>
                </a:schemeClr>
              </a:solidFill>
              <a:latin typeface="Verdana"/>
              <a:ea typeface="Verdana"/>
            </a:endParaRPr>
          </a:p>
          <a:p>
            <a:pPr algn="just">
              <a:defRPr/>
            </a:pPr>
            <a:endParaRPr lang="es-ES" sz="1050">
              <a:solidFill>
                <a:schemeClr val="bg1">
                  <a:lumMod val="50000"/>
                </a:schemeClr>
              </a:solidFill>
              <a:latin typeface="Verdana" panose="020B0604030504040204" pitchFamily="34" charset="0"/>
              <a:ea typeface="Verdana" panose="020B0604030504040204" pitchFamily="34" charset="0"/>
            </a:endParaRPr>
          </a:p>
        </p:txBody>
      </p:sp>
      <p:pic>
        <p:nvPicPr>
          <p:cNvPr id="18" name="Imagen 17">
            <a:extLst>
              <a:ext uri="{FF2B5EF4-FFF2-40B4-BE49-F238E27FC236}">
                <a16:creationId xmlns:a16="http://schemas.microsoft.com/office/drawing/2014/main" id="{D1612D3B-6B4E-A536-F9F5-5D8416B83859}"/>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4" name="Gráfico 3" descr="Hombre con relleno sólido">
            <a:extLst>
              <a:ext uri="{FF2B5EF4-FFF2-40B4-BE49-F238E27FC236}">
                <a16:creationId xmlns:a16="http://schemas.microsoft.com/office/drawing/2014/main" id="{D8FB7C58-FC3B-2418-78F1-054B0E3B48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1727" y="5180993"/>
            <a:ext cx="1076325" cy="1076325"/>
          </a:xfrm>
          <a:prstGeom prst="rect">
            <a:avLst/>
          </a:prstGeom>
        </p:spPr>
      </p:pic>
      <p:pic>
        <p:nvPicPr>
          <p:cNvPr id="15" name="Gráfico 14" descr="Templo griego con relleno sólido">
            <a:extLst>
              <a:ext uri="{FF2B5EF4-FFF2-40B4-BE49-F238E27FC236}">
                <a16:creationId xmlns:a16="http://schemas.microsoft.com/office/drawing/2014/main" id="{6E82E4D8-C7A5-7DA6-A287-5895FA43E5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4060" y="5335998"/>
            <a:ext cx="914400" cy="914400"/>
          </a:xfrm>
          <a:prstGeom prst="rect">
            <a:avLst/>
          </a:prstGeom>
        </p:spPr>
      </p:pic>
      <p:sp>
        <p:nvSpPr>
          <p:cNvPr id="21" name="Flecha: curvada hacia abajo 20">
            <a:extLst>
              <a:ext uri="{FF2B5EF4-FFF2-40B4-BE49-F238E27FC236}">
                <a16:creationId xmlns:a16="http://schemas.microsoft.com/office/drawing/2014/main" id="{481C633B-7470-8B77-8651-8E2211E70BA1}"/>
              </a:ext>
            </a:extLst>
          </p:cNvPr>
          <p:cNvSpPr/>
          <p:nvPr/>
        </p:nvSpPr>
        <p:spPr>
          <a:xfrm>
            <a:off x="5964861" y="4788159"/>
            <a:ext cx="1208018" cy="381000"/>
          </a:xfrm>
          <a:prstGeom prst="curvedDown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6" name="Flecha: curvada hacia abajo 25">
            <a:extLst>
              <a:ext uri="{FF2B5EF4-FFF2-40B4-BE49-F238E27FC236}">
                <a16:creationId xmlns:a16="http://schemas.microsoft.com/office/drawing/2014/main" id="{FFF16A75-E330-D078-C01E-D34AE00AB9EA}"/>
              </a:ext>
            </a:extLst>
          </p:cNvPr>
          <p:cNvSpPr/>
          <p:nvPr/>
        </p:nvSpPr>
        <p:spPr>
          <a:xfrm rot="10800000">
            <a:off x="5963279" y="6069086"/>
            <a:ext cx="1209600" cy="381600"/>
          </a:xfrm>
          <a:prstGeom prst="curvedDown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1087685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155C8-0649-B491-FF5E-6DE6F7FDA842}"/>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7A9B754F-05FD-0463-AA92-B5DFE3432193}"/>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38863D74-A3B3-DA6E-D3B9-D80BBF2D3B66}"/>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E48ED7BD-D9A1-4E8A-2E72-55CFD24694E1}"/>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EC07E504-0825-BE66-C098-699A11EBD16A}"/>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28AEF463-2892-7710-2B69-6ADD972B55FC}"/>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ángulo 1">
            <a:extLst>
              <a:ext uri="{FF2B5EF4-FFF2-40B4-BE49-F238E27FC236}">
                <a16:creationId xmlns:a16="http://schemas.microsoft.com/office/drawing/2014/main" id="{29BAA4F4-4F20-8CE5-F447-FA48240E166E}"/>
              </a:ext>
            </a:extLst>
          </p:cNvPr>
          <p:cNvSpPr/>
          <p:nvPr/>
        </p:nvSpPr>
        <p:spPr>
          <a:xfrm>
            <a:off x="1423538" y="853898"/>
            <a:ext cx="6091687"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10CDBCB6-113A-9327-7CF1-0198358B48F0}"/>
              </a:ext>
            </a:extLst>
          </p:cNvPr>
          <p:cNvSpPr txBox="1"/>
          <p:nvPr/>
        </p:nvSpPr>
        <p:spPr>
          <a:xfrm>
            <a:off x="1423537" y="1193314"/>
            <a:ext cx="7060587" cy="4462760"/>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rPr>
              <a:t>Certificación Anual de Sostenibilidad Tributaria (Res. Ex. N°71 de 2025)</a:t>
            </a:r>
            <a:endParaRPr lang="es-ES" sz="1050" b="1" i="0" u="none" strike="noStrike" kern="1200" cap="none" spc="0" normalizeH="0" baseline="0" noProof="0">
              <a:ln>
                <a:noFill/>
              </a:ln>
              <a:solidFill>
                <a:schemeClr val="bg1">
                  <a:lumMod val="50000"/>
                </a:schemeClr>
              </a:solidFill>
              <a:effectLst/>
              <a:uLnTx/>
              <a:uFillTx/>
              <a:latin typeface="Verdana"/>
              <a:ea typeface="Verdana"/>
            </a:endParaRPr>
          </a:p>
          <a:p>
            <a:pPr algn="just">
              <a:defRPr/>
            </a:pPr>
            <a:endParaRPr lang="es-ES" sz="1050" b="1">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Primer mecanismo formal que vincula cumplimiento tributario con estándares de sostenibilidad.</a:t>
            </a:r>
            <a:endParaRPr lang="es-ES" sz="105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La certificación es emitida por terceros independientes.</a:t>
            </a:r>
            <a:endParaRPr lang="es-ES" sz="105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a:solidFill>
                  <a:schemeClr val="bg1">
                    <a:lumMod val="50000"/>
                  </a:schemeClr>
                </a:solidFill>
                <a:latin typeface="Verdana" panose="020B0604030504040204" pitchFamily="34" charset="0"/>
                <a:ea typeface="Verdana" panose="020B0604030504040204" pitchFamily="34" charset="0"/>
              </a:rPr>
              <a:t>Requisitos: </a:t>
            </a:r>
            <a:endParaRPr lang="es-ES" sz="1050" dirty="0">
              <a:solidFill>
                <a:schemeClr val="bg1">
                  <a:lumMod val="50000"/>
                </a:schemeClr>
              </a:solidFill>
              <a:latin typeface="Verdana" panose="020B0604030504040204" pitchFamily="34" charset="0"/>
              <a:ea typeface="Verdana" panose="020B0604030504040204" pitchFamily="34" charset="0"/>
            </a:endParaRPr>
          </a:p>
          <a:p>
            <a:pPr lvl="1"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lvl="1" algn="just">
              <a:defRPr/>
            </a:pPr>
            <a:r>
              <a:rPr lang="es-ES" sz="1050">
                <a:solidFill>
                  <a:schemeClr val="bg1">
                    <a:lumMod val="50000"/>
                  </a:schemeClr>
                </a:solidFill>
                <a:latin typeface="Verdana" panose="020B0604030504040204" pitchFamily="34" charset="0"/>
                <a:ea typeface="Verdana" panose="020B0604030504040204" pitchFamily="34" charset="0"/>
              </a:rPr>
              <a:t>(i) Estándares internacionales de transparencia.</a:t>
            </a:r>
            <a:endParaRPr lang="es-ES" sz="1050" dirty="0">
              <a:solidFill>
                <a:schemeClr val="bg1">
                  <a:lumMod val="50000"/>
                </a:schemeClr>
              </a:solidFill>
              <a:latin typeface="Verdana" panose="020B0604030504040204" pitchFamily="34" charset="0"/>
              <a:ea typeface="Verdana" panose="020B0604030504040204" pitchFamily="34" charset="0"/>
            </a:endParaRPr>
          </a:p>
          <a:p>
            <a:pPr lvl="1"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lvl="1" algn="just">
              <a:defRPr/>
            </a:pPr>
            <a:r>
              <a:rPr lang="es-ES" sz="1050" dirty="0">
                <a:solidFill>
                  <a:schemeClr val="bg1">
                    <a:lumMod val="50000"/>
                  </a:schemeClr>
                </a:solidFill>
                <a:latin typeface="Verdana"/>
                <a:ea typeface="Verdana"/>
              </a:rPr>
              <a:t>(</a:t>
            </a:r>
            <a:r>
              <a:rPr lang="es-ES" sz="1050" dirty="0" err="1">
                <a:solidFill>
                  <a:schemeClr val="bg1">
                    <a:lumMod val="50000"/>
                  </a:schemeClr>
                </a:solidFill>
                <a:latin typeface="Verdana"/>
                <a:ea typeface="Verdana"/>
              </a:rPr>
              <a:t>ii</a:t>
            </a:r>
            <a:r>
              <a:rPr lang="es-ES" sz="1050" dirty="0">
                <a:solidFill>
                  <a:schemeClr val="bg1">
                    <a:lumMod val="50000"/>
                  </a:schemeClr>
                </a:solidFill>
                <a:latin typeface="Verdana"/>
                <a:ea typeface="Verdana"/>
              </a:rPr>
              <a:t>) Buen comportamiento tributario.</a:t>
            </a:r>
          </a:p>
          <a:p>
            <a:pPr lvl="1"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lvl="1" algn="just">
              <a:defRPr/>
            </a:pPr>
            <a:r>
              <a:rPr lang="es-ES" sz="1050" dirty="0">
                <a:solidFill>
                  <a:schemeClr val="bg1">
                    <a:lumMod val="50000"/>
                  </a:schemeClr>
                </a:solidFill>
                <a:latin typeface="Verdana"/>
                <a:ea typeface="Verdana"/>
              </a:rPr>
              <a:t>(</a:t>
            </a:r>
            <a:r>
              <a:rPr lang="es-ES" sz="1050" dirty="0" err="1">
                <a:solidFill>
                  <a:schemeClr val="bg1">
                    <a:lumMod val="50000"/>
                  </a:schemeClr>
                </a:solidFill>
                <a:latin typeface="Verdana"/>
                <a:ea typeface="Verdana"/>
              </a:rPr>
              <a:t>iii</a:t>
            </a:r>
            <a:r>
              <a:rPr lang="es-ES" sz="1050" dirty="0">
                <a:solidFill>
                  <a:schemeClr val="bg1">
                    <a:lumMod val="50000"/>
                  </a:schemeClr>
                </a:solidFill>
                <a:latin typeface="Verdana"/>
                <a:ea typeface="Verdana"/>
              </a:rPr>
              <a:t>) Nivel de contribución impositiva que pueda ser explicada en base a criterios objetivos.</a:t>
            </a:r>
          </a:p>
          <a:p>
            <a:pPr lvl="1"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lvl="1" algn="just">
              <a:defRPr/>
            </a:pPr>
            <a:r>
              <a:rPr lang="es-ES" sz="1050" dirty="0">
                <a:solidFill>
                  <a:schemeClr val="bg1">
                    <a:lumMod val="50000"/>
                  </a:schemeClr>
                </a:solidFill>
                <a:latin typeface="Verdana"/>
                <a:ea typeface="Verdana"/>
              </a:rPr>
              <a:t>(</a:t>
            </a:r>
            <a:r>
              <a:rPr lang="es-ES" sz="1050" dirty="0" err="1">
                <a:solidFill>
                  <a:schemeClr val="bg1">
                    <a:lumMod val="50000"/>
                  </a:schemeClr>
                </a:solidFill>
                <a:latin typeface="Verdana"/>
                <a:ea typeface="Verdana"/>
              </a:rPr>
              <a:t>iv</a:t>
            </a:r>
            <a:r>
              <a:rPr lang="es-ES" sz="1050" dirty="0">
                <a:solidFill>
                  <a:schemeClr val="bg1">
                    <a:lumMod val="50000"/>
                  </a:schemeClr>
                </a:solidFill>
                <a:latin typeface="Verdana"/>
                <a:ea typeface="Verdana"/>
              </a:rPr>
              <a:t>) Gobernanza fiscal.</a:t>
            </a:r>
          </a:p>
          <a:p>
            <a:pPr lvl="1"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lvl="1" algn="just">
              <a:defRPr/>
            </a:pPr>
            <a:r>
              <a:rPr lang="es-ES" sz="1050">
                <a:solidFill>
                  <a:schemeClr val="bg1">
                    <a:lumMod val="50000"/>
                  </a:schemeClr>
                </a:solidFill>
                <a:latin typeface="Verdana" panose="020B0604030504040204" pitchFamily="34" charset="0"/>
                <a:ea typeface="Verdana" panose="020B0604030504040204" pitchFamily="34" charset="0"/>
              </a:rPr>
              <a:t>(v) Reputación alineada con interés institucional del SII.</a:t>
            </a:r>
            <a:endParaRPr lang="es-ES" sz="1050" dirty="0">
              <a:solidFill>
                <a:schemeClr val="bg1">
                  <a:lumMod val="50000"/>
                </a:schemeClr>
              </a:solidFill>
              <a:latin typeface="Verdana" panose="020B0604030504040204" pitchFamily="34" charset="0"/>
              <a:ea typeface="Verdana" panose="020B0604030504040204" pitchFamily="34" charset="0"/>
            </a:endParaRPr>
          </a:p>
          <a:p>
            <a:pPr lvl="1"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lvl="1" algn="just">
              <a:defRPr/>
            </a:pPr>
            <a:r>
              <a:rPr lang="es-ES" sz="1050">
                <a:solidFill>
                  <a:schemeClr val="bg1">
                    <a:lumMod val="50000"/>
                  </a:schemeClr>
                </a:solidFill>
                <a:latin typeface="Verdana" panose="020B0604030504040204" pitchFamily="34" charset="0"/>
                <a:ea typeface="Verdana" panose="020B0604030504040204" pitchFamily="34" charset="0"/>
              </a:rPr>
              <a:t>(vi) Apoderado debidamente registrado.</a:t>
            </a: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285750" indent="-285750" algn="just">
              <a:buFont typeface="+mj-lt"/>
              <a:buAutoNum type="romanUcPeriod"/>
              <a:defRPr/>
            </a:pPr>
            <a:endPar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algn="just">
              <a:defRPr/>
            </a:pPr>
            <a:endPar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endPar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Wingdings" panose="05000000000000000000" pitchFamily="2" charset="2"/>
              <a:buChar char="ü"/>
              <a:defRPr/>
            </a:pPr>
            <a:endParaRPr kumimoji="0" lang="es-ES" sz="1050" b="1"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p:txBody>
      </p:sp>
      <p:pic>
        <p:nvPicPr>
          <p:cNvPr id="18" name="Imagen 17">
            <a:extLst>
              <a:ext uri="{FF2B5EF4-FFF2-40B4-BE49-F238E27FC236}">
                <a16:creationId xmlns:a16="http://schemas.microsoft.com/office/drawing/2014/main" id="{8E80F194-2EDC-D6D5-0991-94D8C7103D43}"/>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7" name="Rectángulo 6">
            <a:extLst>
              <a:ext uri="{FF2B5EF4-FFF2-40B4-BE49-F238E27FC236}">
                <a16:creationId xmlns:a16="http://schemas.microsoft.com/office/drawing/2014/main" id="{D4BA1E0F-D4E9-2475-0569-99BD5FEB8360}"/>
              </a:ext>
            </a:extLst>
          </p:cNvPr>
          <p:cNvSpPr/>
          <p:nvPr/>
        </p:nvSpPr>
        <p:spPr>
          <a:xfrm>
            <a:off x="1329560" y="498794"/>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TEMA </a:t>
            </a:r>
            <a:r>
              <a:rPr lang="es-ES" sz="2000" b="1">
                <a:solidFill>
                  <a:srgbClr val="50748C"/>
                </a:solidFill>
                <a:latin typeface="Verdana" panose="020B0604030504040204" pitchFamily="34" charset="0"/>
                <a:ea typeface="Verdana" panose="020B0604030504040204" pitchFamily="34" charset="0"/>
              </a:rPr>
              <a:t>N°3: SOSTENIBILIDAD TRIBUTARIA</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pic>
        <p:nvPicPr>
          <p:cNvPr id="13" name="Gráfico 12" descr="Portapapeles comprobado contorno">
            <a:extLst>
              <a:ext uri="{FF2B5EF4-FFF2-40B4-BE49-F238E27FC236}">
                <a16:creationId xmlns:a16="http://schemas.microsoft.com/office/drawing/2014/main" id="{340865B4-5BFC-774C-74B1-2451260606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8975" y="4610099"/>
            <a:ext cx="1247775" cy="1247775"/>
          </a:xfrm>
          <a:prstGeom prst="rect">
            <a:avLst/>
          </a:prstGeom>
        </p:spPr>
      </p:pic>
      <p:pic>
        <p:nvPicPr>
          <p:cNvPr id="15" name="Gráfico 14" descr="Sala de juntas contorno">
            <a:extLst>
              <a:ext uri="{FF2B5EF4-FFF2-40B4-BE49-F238E27FC236}">
                <a16:creationId xmlns:a16="http://schemas.microsoft.com/office/drawing/2014/main" id="{F902346D-D7B5-88BB-118B-2DA1B83711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6875" y="4711521"/>
            <a:ext cx="1238250" cy="1238250"/>
          </a:xfrm>
          <a:prstGeom prst="rect">
            <a:avLst/>
          </a:prstGeom>
        </p:spPr>
      </p:pic>
    </p:spTree>
    <p:extLst>
      <p:ext uri="{BB962C8B-B14F-4D97-AF65-F5344CB8AC3E}">
        <p14:creationId xmlns:p14="http://schemas.microsoft.com/office/powerpoint/2010/main" val="187251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C9BF8-CE34-9F3D-6CBC-FECEF43F7FA5}"/>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62D389F6-F19E-C3AF-2AD8-13DB7315B00B}"/>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11AF0A02-870E-FB94-F74A-211CE751A820}"/>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86D1EE77-732C-5E59-C5AC-854BC1E04CDE}"/>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F9DF000F-B833-C2D9-7C9B-08EE8BDAE096}"/>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83F83B5C-B755-2A40-2649-FA3FA300EFF0}"/>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ángulo 1">
            <a:extLst>
              <a:ext uri="{FF2B5EF4-FFF2-40B4-BE49-F238E27FC236}">
                <a16:creationId xmlns:a16="http://schemas.microsoft.com/office/drawing/2014/main" id="{A9447090-6438-8971-E1F6-6CDEFDD06EC1}"/>
              </a:ext>
            </a:extLst>
          </p:cNvPr>
          <p:cNvSpPr/>
          <p:nvPr/>
        </p:nvSpPr>
        <p:spPr>
          <a:xfrm>
            <a:off x="1423538" y="853898"/>
            <a:ext cx="6091687"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B6112FE2-4DD9-19B9-3385-82074051668E}"/>
              </a:ext>
            </a:extLst>
          </p:cNvPr>
          <p:cNvSpPr txBox="1"/>
          <p:nvPr/>
        </p:nvSpPr>
        <p:spPr>
          <a:xfrm>
            <a:off x="1423537" y="1120213"/>
            <a:ext cx="7060587" cy="3816429"/>
          </a:xfrm>
          <a:prstGeom prst="rect">
            <a:avLst/>
          </a:prstGeom>
          <a:noFill/>
        </p:spPr>
        <p:txBody>
          <a:bodyPr wrap="square" lIns="91440" tIns="45720" rIns="91440" bIns="45720" rtlCol="0" anchor="t">
            <a:spAutoFit/>
          </a:bodyPr>
          <a:lstStyle/>
          <a:p>
            <a:pPr algn="just">
              <a:defRPr/>
            </a:pPr>
            <a:r>
              <a:rPr lang="es-ES" sz="1050" b="1">
                <a:solidFill>
                  <a:schemeClr val="bg1">
                    <a:lumMod val="50000"/>
                  </a:schemeClr>
                </a:solidFill>
                <a:latin typeface="Verdana"/>
                <a:ea typeface="Verdana"/>
              </a:rPr>
              <a:t>Acuerdos Empresariales con el SII (Res. Ex. N°72 de 2025)</a:t>
            </a:r>
            <a:endParaRPr lang="es-ES" sz="1050" b="1" i="0" u="none" strike="noStrike" kern="1200" cap="none" spc="0" normalizeH="0" baseline="0" noProof="0">
              <a:ln>
                <a:noFill/>
              </a:ln>
              <a:solidFill>
                <a:schemeClr val="bg1">
                  <a:lumMod val="50000"/>
                </a:schemeClr>
              </a:solidFill>
              <a:effectLst/>
              <a:uLnTx/>
              <a:uFillTx/>
              <a:latin typeface="Verdana"/>
              <a:ea typeface="Verdana"/>
            </a:endParaRPr>
          </a:p>
          <a:p>
            <a:pPr algn="just">
              <a:defRPr/>
            </a:pPr>
            <a:endParaRPr lang="es-ES" sz="1050" b="1">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a:solidFill>
                  <a:schemeClr val="bg1">
                    <a:lumMod val="50000"/>
                  </a:schemeClr>
                </a:solidFill>
                <a:latin typeface="Verdana" panose="020B0604030504040204" pitchFamily="34" charset="0"/>
                <a:ea typeface="Verdana" panose="020B0604030504040204" pitchFamily="34" charset="0"/>
              </a:rPr>
              <a:t>S</a:t>
            </a:r>
            <a:r>
              <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e pueden suscribir por invitación del SII o por solicitud directa del Grupo Empresarial.</a:t>
            </a:r>
            <a:endParaRPr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Requisitos: Los mismos que Certificación Anual de Sostenibilidad Tributaria.</a:t>
            </a:r>
            <a:endParaRPr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a:solidFill>
                  <a:schemeClr val="bg1">
                    <a:lumMod val="50000"/>
                  </a:schemeClr>
                </a:solidFill>
                <a:latin typeface="Verdana" panose="020B0604030504040204" pitchFamily="34" charset="0"/>
                <a:ea typeface="Verdana" panose="020B0604030504040204" pitchFamily="34" charset="0"/>
              </a:rPr>
              <a:t>Beneficios: </a:t>
            </a: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742950" lvl="1" indent="-285750" algn="just">
              <a:buAutoNum type="romanLcParenBoth"/>
              <a:defRPr/>
            </a:pPr>
            <a:r>
              <a:rPr lang="es-ES" sz="1050">
                <a:solidFill>
                  <a:schemeClr val="bg1">
                    <a:lumMod val="50000"/>
                  </a:schemeClr>
                </a:solidFill>
                <a:latin typeface="Verdana" panose="020B0604030504040204" pitchFamily="34" charset="0"/>
                <a:ea typeface="Verdana" panose="020B0604030504040204" pitchFamily="34" charset="0"/>
              </a:rPr>
              <a:t>Reputación corporativa y social.</a:t>
            </a:r>
          </a:p>
          <a:p>
            <a:pPr marL="742950" lvl="1" indent="-285750" algn="just">
              <a:buAutoNum type="romanLcParenBoth"/>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742950" lvl="1" indent="-285750" algn="just">
              <a:buAutoNum type="romanLcParenBoth"/>
              <a:defRPr/>
            </a:pPr>
            <a:r>
              <a:rPr lang="es-ES" sz="1050">
                <a:solidFill>
                  <a:schemeClr val="bg1">
                    <a:lumMod val="50000"/>
                  </a:schemeClr>
                </a:solidFill>
                <a:latin typeface="Verdana" panose="020B0604030504040204" pitchFamily="34" charset="0"/>
                <a:ea typeface="Verdana" panose="020B0604030504040204" pitchFamily="34" charset="0"/>
              </a:rPr>
              <a:t>Agilidad administrativa en la revisión de operaciones.</a:t>
            </a:r>
          </a:p>
          <a:p>
            <a:pPr marL="742950" lvl="1" indent="-285750" algn="just">
              <a:buAutoNum type="romanLcParenBoth"/>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742950" lvl="1" indent="-285750" algn="just">
              <a:buAutoNum type="romanLcParenBoth"/>
              <a:defRPr/>
            </a:pPr>
            <a:r>
              <a:rPr lang="es-ES" sz="1050">
                <a:solidFill>
                  <a:schemeClr val="bg1">
                    <a:lumMod val="50000"/>
                  </a:schemeClr>
                </a:solidFill>
                <a:latin typeface="Verdana" panose="020B0604030504040204" pitchFamily="34" charset="0"/>
                <a:ea typeface="Verdana" panose="020B0604030504040204" pitchFamily="34" charset="0"/>
              </a:rPr>
              <a:t>Canal de comunicación directo al tener apoderado.</a:t>
            </a:r>
          </a:p>
          <a:p>
            <a:pPr marL="742950" lvl="1" indent="-285750" algn="just">
              <a:buAutoNum type="romanLcParenBoth"/>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742950" lvl="1" indent="-285750" algn="just">
              <a:buAutoNum type="romanLcParenBoth"/>
              <a:defRPr/>
            </a:pPr>
            <a:r>
              <a:rPr lang="es-ES" sz="1050">
                <a:solidFill>
                  <a:schemeClr val="bg1">
                    <a:lumMod val="50000"/>
                  </a:schemeClr>
                </a:solidFill>
                <a:latin typeface="Verdana" panose="020B0604030504040204" pitchFamily="34" charset="0"/>
                <a:ea typeface="Verdana" panose="020B0604030504040204" pitchFamily="34" charset="0"/>
              </a:rPr>
              <a:t>Retroalimentación del SII.</a:t>
            </a: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285750" indent="-285750" algn="just">
              <a:buFont typeface="+mj-lt"/>
              <a:buAutoNum type="romanUcPeriod"/>
              <a:defRPr/>
            </a:pPr>
            <a:endPar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algn="just">
              <a:defRPr/>
            </a:pPr>
            <a:endPar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Arial" panose="020B0604020202020204" pitchFamily="34" charset="0"/>
              <a:buChar char="•"/>
              <a:defRPr/>
            </a:pPr>
            <a:endParaRPr lang="es-ES" sz="1050">
              <a:solidFill>
                <a:schemeClr val="bg1">
                  <a:lumMod val="50000"/>
                </a:schemeClr>
              </a:solidFill>
              <a:latin typeface="Verdana" panose="020B0604030504040204" pitchFamily="34" charset="0"/>
              <a:ea typeface="Verdana" panose="020B0604030504040204" pitchFamily="34" charset="0"/>
            </a:endParaRPr>
          </a:p>
          <a:p>
            <a:pPr algn="just">
              <a:defRPr/>
            </a:pPr>
            <a:endParaRPr lang="es-ES" sz="105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endParaRPr kumimoji="0" lang="es-ES" sz="1050"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Wingdings" panose="05000000000000000000" pitchFamily="2" charset="2"/>
              <a:buChar char="ü"/>
              <a:defRPr/>
            </a:pPr>
            <a:endParaRPr kumimoji="0" lang="es-ES" sz="1050" b="1" i="0" u="none" strike="noStrike" kern="1200" cap="none" spc="0" normalizeH="0" baseline="0" noProof="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p:txBody>
      </p:sp>
      <p:pic>
        <p:nvPicPr>
          <p:cNvPr id="18" name="Imagen 17">
            <a:extLst>
              <a:ext uri="{FF2B5EF4-FFF2-40B4-BE49-F238E27FC236}">
                <a16:creationId xmlns:a16="http://schemas.microsoft.com/office/drawing/2014/main" id="{2ABFEB79-42DE-CB7A-BA69-D724DF515CE8}"/>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7" name="Rectángulo 6">
            <a:extLst>
              <a:ext uri="{FF2B5EF4-FFF2-40B4-BE49-F238E27FC236}">
                <a16:creationId xmlns:a16="http://schemas.microsoft.com/office/drawing/2014/main" id="{D31A831E-50C5-4607-723F-74C985381A40}"/>
              </a:ext>
            </a:extLst>
          </p:cNvPr>
          <p:cNvSpPr/>
          <p:nvPr/>
        </p:nvSpPr>
        <p:spPr>
          <a:xfrm>
            <a:off x="1329560" y="498794"/>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TEMA </a:t>
            </a:r>
            <a:r>
              <a:rPr lang="es-ES" sz="2000" b="1">
                <a:solidFill>
                  <a:srgbClr val="50748C"/>
                </a:solidFill>
                <a:latin typeface="Verdana" panose="020B0604030504040204" pitchFamily="34" charset="0"/>
                <a:ea typeface="Verdana" panose="020B0604030504040204" pitchFamily="34" charset="0"/>
              </a:rPr>
              <a:t>N°3: SOSTENIBILIDAD TRIBUTARIA</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pic>
        <p:nvPicPr>
          <p:cNvPr id="17" name="Imagen 16">
            <a:extLst>
              <a:ext uri="{FF2B5EF4-FFF2-40B4-BE49-F238E27FC236}">
                <a16:creationId xmlns:a16="http://schemas.microsoft.com/office/drawing/2014/main" id="{A1ADD6DC-68F4-CA7C-0D8C-F7A4D980EEE7}"/>
              </a:ext>
            </a:extLst>
          </p:cNvPr>
          <p:cNvPicPr>
            <a:picLocks noChangeAspect="1"/>
          </p:cNvPicPr>
          <p:nvPr/>
        </p:nvPicPr>
        <p:blipFill>
          <a:blip r:embed="rId4"/>
          <a:stretch>
            <a:fillRect/>
          </a:stretch>
        </p:blipFill>
        <p:spPr>
          <a:xfrm>
            <a:off x="1635647" y="4313061"/>
            <a:ext cx="4012678" cy="1463621"/>
          </a:xfrm>
          <a:prstGeom prst="rect">
            <a:avLst/>
          </a:prstGeom>
          <a:solidFill>
            <a:schemeClr val="bg1"/>
          </a:solidFill>
          <a:ln w="12700">
            <a:solidFill>
              <a:srgbClr val="50748A"/>
            </a:solidFill>
          </a:ln>
        </p:spPr>
      </p:pic>
      <p:pic>
        <p:nvPicPr>
          <p:cNvPr id="20" name="Imagen 19">
            <a:extLst>
              <a:ext uri="{FF2B5EF4-FFF2-40B4-BE49-F238E27FC236}">
                <a16:creationId xmlns:a16="http://schemas.microsoft.com/office/drawing/2014/main" id="{C89A22D6-8A15-01E3-91C6-9CD18DDDF5AF}"/>
              </a:ext>
            </a:extLst>
          </p:cNvPr>
          <p:cNvPicPr>
            <a:picLocks noChangeAspect="1"/>
          </p:cNvPicPr>
          <p:nvPr/>
        </p:nvPicPr>
        <p:blipFill>
          <a:blip r:embed="rId5"/>
          <a:stretch>
            <a:fillRect/>
          </a:stretch>
        </p:blipFill>
        <p:spPr>
          <a:xfrm>
            <a:off x="6021702" y="4313061"/>
            <a:ext cx="4746761" cy="1463621"/>
          </a:xfrm>
          <a:prstGeom prst="rect">
            <a:avLst/>
          </a:prstGeom>
          <a:ln w="12700">
            <a:solidFill>
              <a:srgbClr val="50748A"/>
            </a:solidFill>
          </a:ln>
        </p:spPr>
      </p:pic>
    </p:spTree>
    <p:extLst>
      <p:ext uri="{BB962C8B-B14F-4D97-AF65-F5344CB8AC3E}">
        <p14:creationId xmlns:p14="http://schemas.microsoft.com/office/powerpoint/2010/main" val="235665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ámara Chileno Suiza - Administrador | LinkedIn">
            <a:extLst>
              <a:ext uri="{FF2B5EF4-FFF2-40B4-BE49-F238E27FC236}">
                <a16:creationId xmlns:a16="http://schemas.microsoft.com/office/drawing/2014/main" id="{7905A949-A069-14D2-49DC-6EC7E0E1D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82" b="16992"/>
          <a:stretch>
            <a:fillRect/>
          </a:stretch>
        </p:blipFill>
        <p:spPr bwMode="auto">
          <a:xfrm>
            <a:off x="4223932" y="5283594"/>
            <a:ext cx="1732219" cy="102072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B2576A47-4B34-D994-8D00-52C224818D96}"/>
              </a:ext>
            </a:extLst>
          </p:cNvPr>
          <p:cNvSpPr/>
          <p:nvPr/>
        </p:nvSpPr>
        <p:spPr>
          <a:xfrm>
            <a:off x="2179674" y="4986670"/>
            <a:ext cx="8196377" cy="1542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53DB30AD-B94E-3B6E-5015-51FF34C80D01}"/>
              </a:ext>
            </a:extLst>
          </p:cNvPr>
          <p:cNvPicPr>
            <a:picLocks noChangeAspect="1"/>
          </p:cNvPicPr>
          <p:nvPr/>
        </p:nvPicPr>
        <p:blipFill>
          <a:blip r:embed="rId3"/>
          <a:srcRect t="17410" b="13552"/>
          <a:stretch>
            <a:fillRect/>
          </a:stretch>
        </p:blipFill>
        <p:spPr>
          <a:xfrm>
            <a:off x="3669750" y="4709297"/>
            <a:ext cx="2608112" cy="1542885"/>
          </a:xfrm>
          <a:prstGeom prst="rect">
            <a:avLst/>
          </a:prstGeom>
        </p:spPr>
      </p:pic>
      <p:pic>
        <p:nvPicPr>
          <p:cNvPr id="3" name="Imagen 2">
            <a:extLst>
              <a:ext uri="{FF2B5EF4-FFF2-40B4-BE49-F238E27FC236}">
                <a16:creationId xmlns:a16="http://schemas.microsoft.com/office/drawing/2014/main" id="{43E266AA-07C3-AA6A-AD52-F1E029F43129}"/>
              </a:ext>
            </a:extLst>
          </p:cNvPr>
          <p:cNvPicPr>
            <a:picLocks noChangeAspect="1"/>
          </p:cNvPicPr>
          <p:nvPr/>
        </p:nvPicPr>
        <p:blipFill>
          <a:blip r:embed="rId4"/>
          <a:stretch>
            <a:fillRect/>
          </a:stretch>
        </p:blipFill>
        <p:spPr>
          <a:xfrm>
            <a:off x="6503984" y="5527257"/>
            <a:ext cx="1085850" cy="266700"/>
          </a:xfrm>
          <a:prstGeom prst="rect">
            <a:avLst/>
          </a:prstGeom>
        </p:spPr>
      </p:pic>
    </p:spTree>
    <p:extLst>
      <p:ext uri="{BB962C8B-B14F-4D97-AF65-F5344CB8AC3E}">
        <p14:creationId xmlns:p14="http://schemas.microsoft.com/office/powerpoint/2010/main" val="99644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4E5F8-E47E-34DE-62C1-D60D75FB951E}"/>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66B9BF60-CED3-935B-B94E-842B8D5F1A65}"/>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8705169A-25F8-C27F-8F5B-01B88A38B4F1}"/>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855C7F1A-ABF7-FE6E-6D8B-433F45CEC9EF}"/>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5A72749F-09D6-B60F-C6BC-5A3F4A6DA8F1}"/>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5563F8BE-FA69-1A9B-33CD-96ECA2C57430}"/>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4C7C2ACB-4480-3080-AFF5-E5A4E7540C6A}"/>
              </a:ext>
            </a:extLst>
          </p:cNvPr>
          <p:cNvSpPr/>
          <p:nvPr/>
        </p:nvSpPr>
        <p:spPr>
          <a:xfrm>
            <a:off x="1394963" y="454307"/>
            <a:ext cx="7685029" cy="3847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900" b="1">
                <a:solidFill>
                  <a:srgbClr val="50748C"/>
                </a:solidFill>
                <a:latin typeface="Verdana" panose="020B0604030504040204" pitchFamily="34" charset="0"/>
                <a:ea typeface="Verdana" panose="020B0604030504040204" pitchFamily="34" charset="0"/>
              </a:rPr>
              <a:t>OPERACIÓN RENTA AT 2026: DETERMINACIONES</a:t>
            </a:r>
            <a:endParaRPr kumimoji="0" lang="es-CL" sz="19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D6D1BD8F-761D-7B3B-9626-68E100BD13B4}"/>
              </a:ext>
            </a:extLst>
          </p:cNvPr>
          <p:cNvSpPr/>
          <p:nvPr/>
        </p:nvSpPr>
        <p:spPr>
          <a:xfrm>
            <a:off x="1509263" y="839028"/>
            <a:ext cx="6720337"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73D2C3F9-23CB-3A50-AB8E-F9C080A6D4A6}"/>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13" name="CuadroTexto 12">
            <a:extLst>
              <a:ext uri="{FF2B5EF4-FFF2-40B4-BE49-F238E27FC236}">
                <a16:creationId xmlns:a16="http://schemas.microsoft.com/office/drawing/2014/main" id="{99E64070-9128-B78B-DE9F-FB20425B9E8C}"/>
              </a:ext>
            </a:extLst>
          </p:cNvPr>
          <p:cNvSpPr txBox="1"/>
          <p:nvPr/>
        </p:nvSpPr>
        <p:spPr>
          <a:xfrm>
            <a:off x="1499738" y="1223749"/>
            <a:ext cx="9044936" cy="3000821"/>
          </a:xfrm>
          <a:prstGeom prst="rect">
            <a:avLst/>
          </a:prstGeom>
          <a:noFill/>
        </p:spPr>
        <p:txBody>
          <a:bodyPr wrap="square" lIns="91440" tIns="45720" rIns="91440" bIns="45720" rtlCol="0" anchor="t">
            <a:spAutoFit/>
          </a:bodyPr>
          <a:lstStyle/>
          <a:p>
            <a:r>
              <a:rPr lang="es-ES" sz="1050" b="1" dirty="0">
                <a:solidFill>
                  <a:schemeClr val="bg1">
                    <a:lumMod val="50000"/>
                  </a:schemeClr>
                </a:solidFill>
                <a:latin typeface="Verdana"/>
                <a:ea typeface="Verdana"/>
              </a:rPr>
              <a:t>1. Balance Tributario de 8 columnas: </a:t>
            </a:r>
            <a:r>
              <a:rPr lang="es-ES" sz="1050" dirty="0">
                <a:solidFill>
                  <a:schemeClr val="bg1">
                    <a:lumMod val="50000"/>
                  </a:schemeClr>
                </a:solidFill>
                <a:latin typeface="Verdana"/>
                <a:ea typeface="Verdana"/>
              </a:rPr>
              <a:t>El balance financiero refleja la situación económica real y la rentabilidad de la empresa para la toma de decisiones, basado en las normas internacionales (NIIF/NIC). El balance tributario, en cambio, se ajusta a las leyes fiscales del país.</a:t>
            </a:r>
            <a:endParaRPr lang="es-ES" sz="1050" dirty="0">
              <a:solidFill>
                <a:schemeClr val="bg1">
                  <a:lumMod val="50000"/>
                </a:schemeClr>
              </a:solidFill>
              <a:latin typeface="Verdana"/>
              <a:ea typeface="Verdana"/>
              <a:cs typeface="Calibri" panose="020F0502020204030204"/>
            </a:endParaRP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2. Determinación de Renta Líquida Imponible (RLI): </a:t>
            </a:r>
            <a:r>
              <a:rPr lang="es-ES" sz="1050" dirty="0">
                <a:solidFill>
                  <a:schemeClr val="bg1">
                    <a:lumMod val="50000"/>
                  </a:schemeClr>
                </a:solidFill>
                <a:latin typeface="Verdana"/>
                <a:ea typeface="Verdana"/>
              </a:rPr>
              <a:t>Depuración del resultado contable financiero para llegar  a la base imponible sobre la cual se aplica el Impuesto de Primera Categoría.</a:t>
            </a:r>
            <a:endParaRPr lang="es-ES" sz="1050" b="1" dirty="0">
              <a:solidFill>
                <a:schemeClr val="bg1">
                  <a:lumMod val="50000"/>
                </a:schemeClr>
              </a:solidFill>
              <a:latin typeface="Verdana"/>
              <a:ea typeface="Verdana"/>
            </a:endParaRP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3. Capital Propio Tributario (CPT) y su razonabilidad: </a:t>
            </a:r>
            <a:r>
              <a:rPr lang="es-ES" sz="1050" dirty="0">
                <a:solidFill>
                  <a:schemeClr val="bg1">
                    <a:lumMod val="50000"/>
                  </a:schemeClr>
                </a:solidFill>
                <a:latin typeface="Verdana"/>
                <a:ea typeface="Verdana"/>
              </a:rPr>
              <a:t>Representa el conjunto de bienes, derechos y obligaciones a valor tributario que posee una empresa, deducciones los pasivos exigibles y aportes de capital.</a:t>
            </a:r>
            <a:endParaRPr lang="es-ES" sz="1050" b="1" dirty="0">
              <a:solidFill>
                <a:schemeClr val="bg1">
                  <a:lumMod val="50000"/>
                </a:schemeClr>
              </a:solidFill>
              <a:latin typeface="Verdana"/>
              <a:ea typeface="Verdana"/>
            </a:endParaRP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4. Registros Empresariales: </a:t>
            </a:r>
            <a:r>
              <a:rPr lang="es-ES" sz="1050" dirty="0">
                <a:solidFill>
                  <a:schemeClr val="bg1">
                    <a:lumMod val="50000"/>
                  </a:schemeClr>
                </a:solidFill>
                <a:latin typeface="Verdana"/>
                <a:ea typeface="Verdana"/>
              </a:rPr>
              <a:t>Sistema de control de rentas acumuladas en la sociedad y su orden de prelación para efectos de imputación de retiros, remesas o distribuciones. </a:t>
            </a:r>
            <a:endParaRPr lang="es-ES" sz="1050" b="1" dirty="0">
              <a:solidFill>
                <a:schemeClr val="bg1">
                  <a:lumMod val="50000"/>
                </a:schemeClr>
              </a:solidFill>
              <a:latin typeface="Verdana"/>
              <a:ea typeface="Verdana"/>
            </a:endParaRP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5. Formulario 22: </a:t>
            </a:r>
            <a:r>
              <a:rPr lang="es-ES" sz="1050" dirty="0">
                <a:solidFill>
                  <a:schemeClr val="bg1">
                    <a:lumMod val="50000"/>
                  </a:schemeClr>
                </a:solidFill>
                <a:latin typeface="Verdana"/>
                <a:ea typeface="Verdana"/>
              </a:rPr>
              <a:t>Declaración anual de impuestos a la renta que deben presentar contribuyentes personas naturales y jurídicas. </a:t>
            </a:r>
            <a:endParaRPr lang="es-ES" sz="1050" b="1" dirty="0">
              <a:solidFill>
                <a:schemeClr val="bg1">
                  <a:lumMod val="50000"/>
                </a:schemeClr>
              </a:solidFill>
              <a:latin typeface="Verdana"/>
              <a:ea typeface="Verdana"/>
            </a:endParaRP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6. Declaraciones Juradas (DDJJ): </a:t>
            </a:r>
            <a:r>
              <a:rPr lang="es-ES" sz="1050" dirty="0">
                <a:solidFill>
                  <a:schemeClr val="bg1">
                    <a:lumMod val="50000"/>
                  </a:schemeClr>
                </a:solidFill>
                <a:latin typeface="Verdana"/>
                <a:ea typeface="Verdana"/>
              </a:rPr>
              <a:t>Informes periódicos (generalmente anuales) que los contribuyentes deben presentar al SII para proporcionar información detallada sobre terceros o sobre su propia operación. Las comunes son 1847, 1926, 1948 con asistente y 1887.</a:t>
            </a:r>
            <a:endParaRPr lang="es-CL" sz="1050" b="1" dirty="0">
              <a:solidFill>
                <a:schemeClr val="bg1">
                  <a:lumMod val="50000"/>
                </a:schemeClr>
              </a:solidFill>
              <a:latin typeface="Verdana"/>
              <a:ea typeface="Verdana"/>
            </a:endParaRPr>
          </a:p>
        </p:txBody>
      </p:sp>
      <p:pic>
        <p:nvPicPr>
          <p:cNvPr id="6" name="Gráfico 5" descr="Hombre con relleno sólido">
            <a:extLst>
              <a:ext uri="{FF2B5EF4-FFF2-40B4-BE49-F238E27FC236}">
                <a16:creationId xmlns:a16="http://schemas.microsoft.com/office/drawing/2014/main" id="{E40165B9-B051-191A-0DAD-2D5E3A296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7698" y="4455030"/>
            <a:ext cx="1076325" cy="1076325"/>
          </a:xfrm>
          <a:prstGeom prst="rect">
            <a:avLst/>
          </a:prstGeom>
        </p:spPr>
      </p:pic>
      <p:sp>
        <p:nvSpPr>
          <p:cNvPr id="11" name="Flecha: a la derecha 10">
            <a:extLst>
              <a:ext uri="{FF2B5EF4-FFF2-40B4-BE49-F238E27FC236}">
                <a16:creationId xmlns:a16="http://schemas.microsoft.com/office/drawing/2014/main" id="{F3D01ACD-48BA-9649-85A3-8562A3305492}"/>
              </a:ext>
            </a:extLst>
          </p:cNvPr>
          <p:cNvSpPr/>
          <p:nvPr/>
        </p:nvSpPr>
        <p:spPr>
          <a:xfrm>
            <a:off x="5294065" y="4747791"/>
            <a:ext cx="1858648" cy="246221"/>
          </a:xfrm>
          <a:prstGeom prst="rightArrow">
            <a:avLst/>
          </a:prstGeom>
          <a:solidFill>
            <a:srgbClr val="50748A"/>
          </a:solidFill>
          <a:ln>
            <a:solidFill>
              <a:srgbClr val="50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Gráfico 15" descr="Banco contorno">
            <a:extLst>
              <a:ext uri="{FF2B5EF4-FFF2-40B4-BE49-F238E27FC236}">
                <a16:creationId xmlns:a16="http://schemas.microsoft.com/office/drawing/2014/main" id="{D1D811DF-49DF-883F-7567-7880960EA7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2755" y="4363070"/>
            <a:ext cx="1052515" cy="1052515"/>
          </a:xfrm>
          <a:prstGeom prst="rect">
            <a:avLst/>
          </a:prstGeom>
        </p:spPr>
      </p:pic>
    </p:spTree>
    <p:extLst>
      <p:ext uri="{BB962C8B-B14F-4D97-AF65-F5344CB8AC3E}">
        <p14:creationId xmlns:p14="http://schemas.microsoft.com/office/powerpoint/2010/main" val="106966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95C25-FEF0-AE3F-1B7F-23DDAC5F21F2}"/>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D88A7EBE-20B9-41C5-585A-DCF4BAA3FDF2}"/>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8B3D7802-476D-9D46-5FF5-4CE7E6EA6B74}"/>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3B783479-430F-2A8D-E5C3-BEE97374B4B4}"/>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C71B5220-2CE2-F2FC-564C-5DD2493EC91E}"/>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3C847D95-C44B-CB1C-8D07-F42E33DAB136}"/>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08BED08C-0E7B-6D7E-C814-D640FF3FE0DC}"/>
              </a:ext>
            </a:extLst>
          </p:cNvPr>
          <p:cNvSpPr/>
          <p:nvPr/>
        </p:nvSpPr>
        <p:spPr>
          <a:xfrm>
            <a:off x="1394963" y="454307"/>
            <a:ext cx="768502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b="1">
                <a:solidFill>
                  <a:srgbClr val="50748C"/>
                </a:solidFill>
                <a:latin typeface="Verdana" panose="020B0604030504040204" pitchFamily="34" charset="0"/>
                <a:ea typeface="Verdana" panose="020B0604030504040204" pitchFamily="34" charset="0"/>
              </a:rPr>
              <a:t>TEMA 1: CAPITAL PROPIO TRIBUTARIO (CPT)</a:t>
            </a:r>
            <a:endParaRPr kumimoji="0" lang="es-CL" sz="20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36FBBE0A-8CD3-EB3D-C335-F5E8CF4F8A5C}"/>
              </a:ext>
            </a:extLst>
          </p:cNvPr>
          <p:cNvSpPr/>
          <p:nvPr/>
        </p:nvSpPr>
        <p:spPr>
          <a:xfrm>
            <a:off x="1394963" y="854417"/>
            <a:ext cx="6631961"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7">
            <a:extLst>
              <a:ext uri="{FF2B5EF4-FFF2-40B4-BE49-F238E27FC236}">
                <a16:creationId xmlns:a16="http://schemas.microsoft.com/office/drawing/2014/main" id="{3037D274-8B8E-654A-266C-AFD47AE027A7}"/>
              </a:ext>
            </a:extLst>
          </p:cNvPr>
          <p:cNvSpPr txBox="1"/>
          <p:nvPr/>
        </p:nvSpPr>
        <p:spPr>
          <a:xfrm>
            <a:off x="2423662" y="1193314"/>
            <a:ext cx="3053213" cy="4131900"/>
          </a:xfrm>
          <a:prstGeom prst="rect">
            <a:avLst/>
          </a:prstGeom>
          <a:noFill/>
        </p:spPr>
        <p:txBody>
          <a:bodyPr wrap="square" rtlCol="0">
            <a:spAutoFit/>
          </a:bodyPr>
          <a:lstStyle/>
          <a:p>
            <a:pPr algn="just">
              <a:defRPr/>
            </a:pPr>
            <a:r>
              <a:rPr lang="es-ES" sz="1050" b="1" u="sng" dirty="0">
                <a:solidFill>
                  <a:schemeClr val="bg1">
                    <a:lumMod val="50000"/>
                  </a:schemeClr>
                </a:solidFill>
                <a:latin typeface="Verdana" panose="020B0604030504040204" pitchFamily="34" charset="0"/>
                <a:ea typeface="Verdana" panose="020B0604030504040204" pitchFamily="34" charset="0"/>
              </a:rPr>
              <a:t>Capital Propio Tributario (Régimen General)</a:t>
            </a:r>
          </a:p>
          <a:p>
            <a:pPr algn="just">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dirty="0">
                <a:solidFill>
                  <a:schemeClr val="bg1">
                    <a:lumMod val="50000"/>
                  </a:schemeClr>
                </a:solidFill>
                <a:latin typeface="Verdana" panose="020B0604030504040204" pitchFamily="34" charset="0"/>
                <a:ea typeface="Verdana" panose="020B0604030504040204" pitchFamily="34" charset="0"/>
              </a:rPr>
              <a:t>Aplicable a contribuyentes del Art. 14 Letra A de la LIR.</a:t>
            </a:r>
          </a:p>
          <a:p>
            <a:pPr marL="171450" indent="-171450" algn="just">
              <a:buFont typeface="Arial" panose="020B0604020202020204" pitchFamily="34" charset="0"/>
              <a:buChar char="•"/>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dirty="0">
                <a:solidFill>
                  <a:schemeClr val="bg1">
                    <a:lumMod val="50000"/>
                  </a:schemeClr>
                </a:solidFill>
                <a:latin typeface="Verdana" panose="020B0604030504040204" pitchFamily="34" charset="0"/>
                <a:ea typeface="Verdana" panose="020B0604030504040204" pitchFamily="34" charset="0"/>
              </a:rPr>
              <a:t>Definición: </a:t>
            </a:r>
            <a:r>
              <a:rPr lang="es-ES" sz="1050" i="1" dirty="0">
                <a:solidFill>
                  <a:schemeClr val="bg1">
                    <a:lumMod val="50000"/>
                  </a:schemeClr>
                </a:solidFill>
                <a:latin typeface="Verdana" panose="020B0604030504040204" pitchFamily="34" charset="0"/>
                <a:ea typeface="Verdana" panose="020B0604030504040204" pitchFamily="34" charset="0"/>
              </a:rPr>
              <a:t>"Por capital propio tributario, el conjunto de bienes, derechos y obligaciones, a valores tributarios, que posee una empresa... restando al total de activos que representan una inversión efectiva, el pasivo exigible.“ </a:t>
            </a:r>
            <a:r>
              <a:rPr lang="es-ES" sz="1050" b="1" dirty="0">
                <a:solidFill>
                  <a:schemeClr val="bg1">
                    <a:lumMod val="50000"/>
                  </a:schemeClr>
                </a:solidFill>
                <a:latin typeface="Verdana" panose="020B0604030504040204" pitchFamily="34" charset="0"/>
                <a:ea typeface="Verdana" panose="020B0604030504040204" pitchFamily="34" charset="0"/>
              </a:rPr>
              <a:t>Art. 2 N°10</a:t>
            </a:r>
            <a:r>
              <a:rPr lang="es-ES" sz="1050" dirty="0">
                <a:solidFill>
                  <a:schemeClr val="bg1">
                    <a:lumMod val="50000"/>
                  </a:schemeClr>
                </a:solidFill>
                <a:latin typeface="Verdana" panose="020B0604030504040204" pitchFamily="34" charset="0"/>
                <a:ea typeface="Verdana" panose="020B0604030504040204" pitchFamily="34" charset="0"/>
              </a:rPr>
              <a:t> de la LIR.</a:t>
            </a:r>
          </a:p>
          <a:p>
            <a:pPr algn="just">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kumimoji="0" lang="es-ES" sz="105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Activo Tributario: </a:t>
            </a:r>
            <a:r>
              <a:rPr kumimoji="0" lang="es-ES" sz="105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Valor neto de activos fijos (depreciación normal), </a:t>
            </a:r>
            <a:r>
              <a:rPr lang="es-ES" sz="1050" dirty="0">
                <a:solidFill>
                  <a:schemeClr val="bg1">
                    <a:lumMod val="50000"/>
                  </a:schemeClr>
                </a:solidFill>
                <a:latin typeface="Verdana" panose="020B0604030504040204" pitchFamily="34" charset="0"/>
                <a:ea typeface="Verdana" panose="020B0604030504040204" pitchFamily="34" charset="0"/>
              </a:rPr>
              <a:t>inversión a valor tributario</a:t>
            </a:r>
            <a:r>
              <a:rPr kumimoji="0" lang="es-ES" sz="105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a:t>
            </a:r>
          </a:p>
          <a:p>
            <a:pPr algn="just">
              <a:defRPr/>
            </a:pPr>
            <a:endParaRPr kumimoji="0" lang="es-ES" sz="105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Arial" panose="020B0604020202020204" pitchFamily="34" charset="0"/>
              <a:buChar char="•"/>
              <a:defRPr/>
            </a:pPr>
            <a:r>
              <a:rPr kumimoji="0" lang="es-ES" sz="105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Pasivo Exigible: </a:t>
            </a:r>
            <a:r>
              <a:rPr kumimoji="0" lang="es-ES" sz="105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Deudas efectivas con terceros (excluye provisiones o estimaciones).</a:t>
            </a:r>
          </a:p>
          <a:p>
            <a:pPr lvl="1" algn="just">
              <a:defRPr/>
            </a:pPr>
            <a:endParaRPr kumimoji="0" lang="es-ES" sz="105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a:p>
            <a:pPr marL="171450" indent="-171450" algn="just">
              <a:buFont typeface="Arial" panose="020B0604020202020204" pitchFamily="34" charset="0"/>
              <a:buChar char="•"/>
              <a:defRPr/>
            </a:pPr>
            <a:r>
              <a:rPr lang="es-ES" sz="1050" dirty="0">
                <a:solidFill>
                  <a:schemeClr val="bg1">
                    <a:lumMod val="50000"/>
                  </a:schemeClr>
                </a:solidFill>
                <a:latin typeface="Verdana" panose="020B0604030504040204" pitchFamily="34" charset="0"/>
                <a:ea typeface="Verdana" panose="020B0604030504040204" pitchFamily="34" charset="0"/>
              </a:rPr>
              <a:t>Ejemplo: Empresa con Activo Fijo de $500M, Caja $100M y Deuda Bancaria de $200M. CPT = $400M.</a:t>
            </a:r>
          </a:p>
        </p:txBody>
      </p:sp>
      <p:pic>
        <p:nvPicPr>
          <p:cNvPr id="18" name="Imagen 17">
            <a:extLst>
              <a:ext uri="{FF2B5EF4-FFF2-40B4-BE49-F238E27FC236}">
                <a16:creationId xmlns:a16="http://schemas.microsoft.com/office/drawing/2014/main" id="{11AA791D-F83B-59E0-9BB4-4A1B78814832}"/>
              </a:ext>
            </a:extLst>
          </p:cNvPr>
          <p:cNvPicPr>
            <a:picLocks noChangeAspect="1"/>
          </p:cNvPicPr>
          <p:nvPr/>
        </p:nvPicPr>
        <p:blipFill>
          <a:blip r:embed="rId3"/>
          <a:stretch>
            <a:fillRect/>
          </a:stretch>
        </p:blipFill>
        <p:spPr>
          <a:xfrm>
            <a:off x="10544674" y="1193314"/>
            <a:ext cx="1085850" cy="266700"/>
          </a:xfrm>
          <a:prstGeom prst="rect">
            <a:avLst/>
          </a:prstGeom>
        </p:spPr>
      </p:pic>
      <p:pic>
        <p:nvPicPr>
          <p:cNvPr id="6" name="Gráfico 5" descr="Fábrica contorno">
            <a:extLst>
              <a:ext uri="{FF2B5EF4-FFF2-40B4-BE49-F238E27FC236}">
                <a16:creationId xmlns:a16="http://schemas.microsoft.com/office/drawing/2014/main" id="{65C57EC6-8253-0246-0DB2-CA7367EAA7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93068" y="5489293"/>
            <a:ext cx="914400" cy="914400"/>
          </a:xfrm>
          <a:prstGeom prst="rect">
            <a:avLst/>
          </a:prstGeom>
        </p:spPr>
      </p:pic>
      <p:sp>
        <p:nvSpPr>
          <p:cNvPr id="7" name="CuadroTexto 17">
            <a:extLst>
              <a:ext uri="{FF2B5EF4-FFF2-40B4-BE49-F238E27FC236}">
                <a16:creationId xmlns:a16="http://schemas.microsoft.com/office/drawing/2014/main" id="{FC7EDB6F-12CD-C65C-3BE3-548A4AC76B12}"/>
              </a:ext>
            </a:extLst>
          </p:cNvPr>
          <p:cNvSpPr txBox="1"/>
          <p:nvPr/>
        </p:nvSpPr>
        <p:spPr>
          <a:xfrm>
            <a:off x="6743700" y="1193314"/>
            <a:ext cx="3152775" cy="4455066"/>
          </a:xfrm>
          <a:prstGeom prst="rect">
            <a:avLst/>
          </a:prstGeom>
          <a:noFill/>
        </p:spPr>
        <p:txBody>
          <a:bodyPr wrap="square" rtlCol="0">
            <a:spAutoFit/>
          </a:bodyPr>
          <a:lstStyle/>
          <a:p>
            <a:pPr algn="just">
              <a:defRPr/>
            </a:pPr>
            <a:r>
              <a:rPr lang="es-ES" sz="1050" b="1" u="sng" dirty="0">
                <a:solidFill>
                  <a:schemeClr val="bg1">
                    <a:lumMod val="50000"/>
                  </a:schemeClr>
                </a:solidFill>
                <a:latin typeface="Verdana" panose="020B0604030504040204" pitchFamily="34" charset="0"/>
                <a:ea typeface="Verdana" panose="020B0604030504040204" pitchFamily="34" charset="0"/>
              </a:rPr>
              <a:t>Capital Propio Tributario Simplificado</a:t>
            </a:r>
          </a:p>
          <a:p>
            <a:pPr algn="just">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dirty="0">
                <a:solidFill>
                  <a:schemeClr val="bg1">
                    <a:lumMod val="50000"/>
                  </a:schemeClr>
                </a:solidFill>
                <a:latin typeface="Verdana" panose="020B0604030504040204" pitchFamily="34" charset="0"/>
                <a:ea typeface="Verdana" panose="020B0604030504040204" pitchFamily="34" charset="0"/>
              </a:rPr>
              <a:t>Aplicable </a:t>
            </a:r>
            <a:r>
              <a:rPr lang="es-ES" sz="1050" u="sng" dirty="0">
                <a:solidFill>
                  <a:schemeClr val="bg1">
                    <a:lumMod val="50000"/>
                  </a:schemeClr>
                </a:solidFill>
                <a:latin typeface="Verdana" panose="020B0604030504040204" pitchFamily="34" charset="0"/>
                <a:ea typeface="Verdana" panose="020B0604030504040204" pitchFamily="34" charset="0"/>
              </a:rPr>
              <a:t>exclusivamente</a:t>
            </a:r>
            <a:r>
              <a:rPr lang="es-ES" sz="1050" dirty="0">
                <a:solidFill>
                  <a:schemeClr val="bg1">
                    <a:lumMod val="50000"/>
                  </a:schemeClr>
                </a:solidFill>
                <a:latin typeface="Verdana" panose="020B0604030504040204" pitchFamily="34" charset="0"/>
                <a:ea typeface="Verdana" panose="020B0604030504040204" pitchFamily="34" charset="0"/>
              </a:rPr>
              <a:t> a contribuyentes del Art. 14 letra D N° 3 letra j de la LIR.</a:t>
            </a:r>
          </a:p>
          <a:p>
            <a:pPr marL="171450" indent="-171450" algn="just">
              <a:buFont typeface="Arial" panose="020B0604020202020204" pitchFamily="34" charset="0"/>
              <a:buChar char="•"/>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dirty="0">
                <a:solidFill>
                  <a:schemeClr val="bg1">
                    <a:lumMod val="50000"/>
                  </a:schemeClr>
                </a:solidFill>
                <a:latin typeface="Verdana" panose="020B0604030504040204" pitchFamily="34" charset="0"/>
                <a:ea typeface="Verdana" panose="020B0604030504040204" pitchFamily="34" charset="0"/>
              </a:rPr>
              <a:t>Cálculo: Diferencia entre:</a:t>
            </a:r>
          </a:p>
          <a:p>
            <a:pPr marL="171450" indent="-171450" algn="just">
              <a:buFont typeface="Arial" panose="020B0604020202020204" pitchFamily="34" charset="0"/>
              <a:buChar char="•"/>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285750" indent="-285750" algn="just">
              <a:buFont typeface="+mj-lt"/>
              <a:buAutoNum type="romanLcPeriod"/>
              <a:defRPr/>
            </a:pPr>
            <a:r>
              <a:rPr lang="es-ES" sz="1050" dirty="0">
                <a:solidFill>
                  <a:schemeClr val="bg1">
                    <a:lumMod val="50000"/>
                  </a:schemeClr>
                </a:solidFill>
                <a:latin typeface="Verdana" panose="020B0604030504040204" pitchFamily="34" charset="0"/>
                <a:ea typeface="Verdana" panose="020B0604030504040204" pitchFamily="34" charset="0"/>
              </a:rPr>
              <a:t>Capital aportado formalizado + bases imponibles de IDPC de cada año + rentas percibidas por participaciones en otras empresas.</a:t>
            </a:r>
          </a:p>
          <a:p>
            <a:pPr marL="285750" indent="-285750" algn="just">
              <a:buFont typeface="+mj-lt"/>
              <a:buAutoNum type="romanLcPeriod"/>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285750" indent="-285750" algn="just">
              <a:buFont typeface="+mj-lt"/>
              <a:buAutoNum type="romanLcPeriod"/>
              <a:defRPr/>
            </a:pPr>
            <a:r>
              <a:rPr lang="es-ES" sz="1050" dirty="0">
                <a:solidFill>
                  <a:schemeClr val="bg1">
                    <a:lumMod val="50000"/>
                  </a:schemeClr>
                </a:solidFill>
                <a:latin typeface="Verdana" panose="020B0604030504040204" pitchFamily="34" charset="0"/>
                <a:ea typeface="Verdana" panose="020B0604030504040204" pitchFamily="34" charset="0"/>
              </a:rPr>
              <a:t>Disminuciones de capital + pérdidas + partidas del art. 21 inciso 2° pagadas + retiros y distribuciones a propietarios.</a:t>
            </a:r>
          </a:p>
          <a:p>
            <a:pPr marL="171450" indent="-171450" algn="just">
              <a:buFont typeface="Arial" panose="020B0604020202020204" pitchFamily="34" charset="0"/>
              <a:buChar char="•"/>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dirty="0">
                <a:solidFill>
                  <a:schemeClr val="bg1">
                    <a:lumMod val="50000"/>
                  </a:schemeClr>
                </a:solidFill>
                <a:latin typeface="Verdana" panose="020B0604030504040204" pitchFamily="34" charset="0"/>
                <a:ea typeface="Verdana" panose="020B0604030504040204" pitchFamily="34" charset="0"/>
              </a:rPr>
              <a:t> A diferencia del CPT general, el CPTS no aplica corrección monetaria. El capital aportado se considera a valor nominal, lo que simplifica significativamente el cálculo.</a:t>
            </a:r>
          </a:p>
          <a:p>
            <a:pPr algn="just">
              <a:defRPr/>
            </a:pPr>
            <a:endParaRPr lang="es-ES" sz="1050" dirty="0">
              <a:solidFill>
                <a:schemeClr val="bg1">
                  <a:lumMod val="50000"/>
                </a:schemeClr>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defRPr/>
            </a:pPr>
            <a:r>
              <a:rPr lang="es-ES" sz="1050" dirty="0">
                <a:solidFill>
                  <a:schemeClr val="bg1">
                    <a:lumMod val="50000"/>
                  </a:schemeClr>
                </a:solidFill>
                <a:latin typeface="Verdana" panose="020B0604030504040204" pitchFamily="34" charset="0"/>
                <a:ea typeface="Verdana" panose="020B0604030504040204" pitchFamily="34" charset="0"/>
              </a:rPr>
              <a:t>Ejemplo Pyme: Capital inicial $50M + Base Imponible $20M - Retiros $5M = CPT Simplificado $65M.</a:t>
            </a:r>
          </a:p>
        </p:txBody>
      </p:sp>
      <p:pic>
        <p:nvPicPr>
          <p:cNvPr id="13" name="Gráfico 12" descr="Grupo de hombres con relleno sólido">
            <a:extLst>
              <a:ext uri="{FF2B5EF4-FFF2-40B4-BE49-F238E27FC236}">
                <a16:creationId xmlns:a16="http://schemas.microsoft.com/office/drawing/2014/main" id="{665BD4C8-D143-0FAD-8FA5-6F7B0DECCC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26924" y="5484877"/>
            <a:ext cx="914400" cy="914400"/>
          </a:xfrm>
          <a:prstGeom prst="rect">
            <a:avLst/>
          </a:prstGeom>
        </p:spPr>
      </p:pic>
    </p:spTree>
    <p:extLst>
      <p:ext uri="{BB962C8B-B14F-4D97-AF65-F5344CB8AC3E}">
        <p14:creationId xmlns:p14="http://schemas.microsoft.com/office/powerpoint/2010/main" val="410905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A016-AE74-D4EE-12B0-8C1F3E968A89}"/>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EC566E0A-C23B-5B75-DE83-52FE68A84F86}"/>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54A40EB8-5879-F3A9-C4C2-5F4A3AB5663C}"/>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6B3A7BD9-C9E2-CC4E-3335-DC319AD9196C}"/>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7F82B66F-3A90-9826-E5D5-763C737CF70A}"/>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D7D45321-A010-A9B9-7A5E-2DDA3832FBA4}"/>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C2CC75CE-F5DF-8A4F-13FE-DE1B6E9A729A}"/>
              </a:ext>
            </a:extLst>
          </p:cNvPr>
          <p:cNvSpPr/>
          <p:nvPr/>
        </p:nvSpPr>
        <p:spPr>
          <a:xfrm>
            <a:off x="1394963" y="454307"/>
            <a:ext cx="7685029" cy="3847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900" b="1">
                <a:solidFill>
                  <a:srgbClr val="50748C"/>
                </a:solidFill>
                <a:latin typeface="Verdana" panose="020B0604030504040204" pitchFamily="34" charset="0"/>
                <a:ea typeface="Verdana" panose="020B0604030504040204" pitchFamily="34" charset="0"/>
              </a:rPr>
              <a:t>TEMA 1: CAPITAL PROPIO TRIBUTARIO GENERAL</a:t>
            </a:r>
            <a:endParaRPr kumimoji="0" lang="es-CL" sz="19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E9F62803-97D8-A545-A54E-A35B99D1B0B5}"/>
              </a:ext>
            </a:extLst>
          </p:cNvPr>
          <p:cNvSpPr/>
          <p:nvPr/>
        </p:nvSpPr>
        <p:spPr>
          <a:xfrm>
            <a:off x="1509263" y="839028"/>
            <a:ext cx="6710812"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567BBF48-937A-5E0A-000B-9A4B3AFBB4F7}"/>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13" name="CuadroTexto 12">
            <a:extLst>
              <a:ext uri="{FF2B5EF4-FFF2-40B4-BE49-F238E27FC236}">
                <a16:creationId xmlns:a16="http://schemas.microsoft.com/office/drawing/2014/main" id="{D87C63DB-4F5E-501A-09A8-E596320ED62A}"/>
              </a:ext>
            </a:extLst>
          </p:cNvPr>
          <p:cNvSpPr txBox="1"/>
          <p:nvPr/>
        </p:nvSpPr>
        <p:spPr>
          <a:xfrm>
            <a:off x="1509263" y="1151477"/>
            <a:ext cx="5853959" cy="253916"/>
          </a:xfrm>
          <a:prstGeom prst="rect">
            <a:avLst/>
          </a:prstGeom>
          <a:noFill/>
        </p:spPr>
        <p:txBody>
          <a:bodyPr wrap="square" rtlCol="0">
            <a:spAutoFit/>
          </a:bodyPr>
          <a:lstStyle/>
          <a:p>
            <a:r>
              <a:rPr lang="es-ES" sz="1050">
                <a:solidFill>
                  <a:schemeClr val="bg1">
                    <a:lumMod val="50000"/>
                  </a:schemeClr>
                </a:solidFill>
                <a:latin typeface="Verdana" panose="020B0604030504040204" pitchFamily="34" charset="0"/>
                <a:ea typeface="Verdana" panose="020B0604030504040204" pitchFamily="34" charset="0"/>
              </a:rPr>
              <a:t>Ejercicio Activo Fijo Financiero v/s Activo Fijo Tributario</a:t>
            </a:r>
            <a:endParaRPr lang="es-CL" sz="1050">
              <a:solidFill>
                <a:schemeClr val="bg1">
                  <a:lumMod val="50000"/>
                </a:schemeClr>
              </a:solidFill>
              <a:latin typeface="Verdana" panose="020B0604030504040204" pitchFamily="34" charset="0"/>
              <a:ea typeface="Verdana" panose="020B0604030504040204" pitchFamily="34" charset="0"/>
            </a:endParaRPr>
          </a:p>
        </p:txBody>
      </p:sp>
      <p:pic>
        <p:nvPicPr>
          <p:cNvPr id="7" name="Imagen 6">
            <a:extLst>
              <a:ext uri="{FF2B5EF4-FFF2-40B4-BE49-F238E27FC236}">
                <a16:creationId xmlns:a16="http://schemas.microsoft.com/office/drawing/2014/main" id="{CA160B89-A63E-DCB6-4BAB-556C11902682}"/>
              </a:ext>
            </a:extLst>
          </p:cNvPr>
          <p:cNvPicPr>
            <a:picLocks noChangeAspect="1"/>
          </p:cNvPicPr>
          <p:nvPr/>
        </p:nvPicPr>
        <p:blipFill>
          <a:blip r:embed="rId4"/>
          <a:stretch>
            <a:fillRect/>
          </a:stretch>
        </p:blipFill>
        <p:spPr>
          <a:xfrm>
            <a:off x="6764891" y="3429000"/>
            <a:ext cx="4322708" cy="1724533"/>
          </a:xfrm>
          <a:prstGeom prst="rect">
            <a:avLst/>
          </a:prstGeom>
          <a:ln>
            <a:solidFill>
              <a:schemeClr val="tx1"/>
            </a:solidFill>
          </a:ln>
        </p:spPr>
      </p:pic>
      <p:pic>
        <p:nvPicPr>
          <p:cNvPr id="4" name="Imagen 3">
            <a:extLst>
              <a:ext uri="{FF2B5EF4-FFF2-40B4-BE49-F238E27FC236}">
                <a16:creationId xmlns:a16="http://schemas.microsoft.com/office/drawing/2014/main" id="{71282215-90C7-6ED2-FD3A-B9A68E8576B3}"/>
              </a:ext>
            </a:extLst>
          </p:cNvPr>
          <p:cNvPicPr>
            <a:picLocks noChangeAspect="1"/>
          </p:cNvPicPr>
          <p:nvPr/>
        </p:nvPicPr>
        <p:blipFill>
          <a:blip r:embed="rId5"/>
          <a:stretch>
            <a:fillRect/>
          </a:stretch>
        </p:blipFill>
        <p:spPr>
          <a:xfrm>
            <a:off x="1509262" y="1460014"/>
            <a:ext cx="4873249" cy="5060491"/>
          </a:xfrm>
          <a:prstGeom prst="rect">
            <a:avLst/>
          </a:prstGeom>
          <a:ln>
            <a:solidFill>
              <a:schemeClr val="tx1"/>
            </a:solidFill>
          </a:ln>
        </p:spPr>
      </p:pic>
    </p:spTree>
    <p:extLst>
      <p:ext uri="{BB962C8B-B14F-4D97-AF65-F5344CB8AC3E}">
        <p14:creationId xmlns:p14="http://schemas.microsoft.com/office/powerpoint/2010/main" val="334041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B1056-D5DD-E26D-EA2D-7EB1B55AA479}"/>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A9DD5D07-947F-4E98-3C4E-37FEDF17D795}"/>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42D58051-308E-0347-95D7-CF8E0CF41E89}"/>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626363AF-7A9F-E6A5-9E49-B9B14E05C3F9}"/>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E44B1041-A884-C102-4FD5-4093FA4E0982}"/>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1B6F6933-0A3C-A307-0E16-8265FB9FE3C1}"/>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E7D124AC-ED70-2834-4B91-B915AD4FCB29}"/>
              </a:ext>
            </a:extLst>
          </p:cNvPr>
          <p:cNvSpPr/>
          <p:nvPr/>
        </p:nvSpPr>
        <p:spPr>
          <a:xfrm>
            <a:off x="1394963" y="454307"/>
            <a:ext cx="7685029" cy="3847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900" b="1">
                <a:solidFill>
                  <a:srgbClr val="50748C"/>
                </a:solidFill>
                <a:latin typeface="Verdana" panose="020B0604030504040204" pitchFamily="34" charset="0"/>
                <a:ea typeface="Verdana" panose="020B0604030504040204" pitchFamily="34" charset="0"/>
              </a:rPr>
              <a:t>TEMA 1: CAPITAL PROPIO TRIBUTARIO GENERAL</a:t>
            </a:r>
            <a:endParaRPr kumimoji="0" lang="es-CL" sz="19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42654718-6D8A-F34A-D6B7-07183778F1E4}"/>
              </a:ext>
            </a:extLst>
          </p:cNvPr>
          <p:cNvSpPr/>
          <p:nvPr/>
        </p:nvSpPr>
        <p:spPr>
          <a:xfrm>
            <a:off x="1509263" y="839028"/>
            <a:ext cx="6787012"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3A130AE8-BEF0-B48E-298F-244079111F46}"/>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13" name="CuadroTexto 12">
            <a:extLst>
              <a:ext uri="{FF2B5EF4-FFF2-40B4-BE49-F238E27FC236}">
                <a16:creationId xmlns:a16="http://schemas.microsoft.com/office/drawing/2014/main" id="{D893B722-87DB-6AFF-BAF6-54AC4C387EFA}"/>
              </a:ext>
            </a:extLst>
          </p:cNvPr>
          <p:cNvSpPr txBox="1"/>
          <p:nvPr/>
        </p:nvSpPr>
        <p:spPr>
          <a:xfrm>
            <a:off x="3226032" y="5894106"/>
            <a:ext cx="5853959" cy="415498"/>
          </a:xfrm>
          <a:prstGeom prst="rect">
            <a:avLst/>
          </a:prstGeom>
          <a:noFill/>
        </p:spPr>
        <p:txBody>
          <a:bodyPr wrap="square" rtlCol="0">
            <a:spAutoFit/>
          </a:bodyPr>
          <a:lstStyle/>
          <a:p>
            <a:r>
              <a:rPr lang="es-ES" sz="1050">
                <a:solidFill>
                  <a:schemeClr val="bg1">
                    <a:lumMod val="50000"/>
                  </a:schemeClr>
                </a:solidFill>
                <a:latin typeface="Verdana" panose="020B0604030504040204" pitchFamily="34" charset="0"/>
                <a:ea typeface="Verdana" panose="020B0604030504040204" pitchFamily="34" charset="0"/>
              </a:rPr>
              <a:t>Mayores instrucciones se pueden consultar en las Circulares N°73 de 2020 y N°62 de 2020.</a:t>
            </a:r>
            <a:endParaRPr lang="es-CL" sz="1050">
              <a:solidFill>
                <a:schemeClr val="bg1">
                  <a:lumMod val="50000"/>
                </a:schemeClr>
              </a:solidFill>
              <a:latin typeface="Verdana" panose="020B0604030504040204" pitchFamily="34" charset="0"/>
              <a:ea typeface="Verdana" panose="020B0604030504040204" pitchFamily="34" charset="0"/>
            </a:endParaRPr>
          </a:p>
        </p:txBody>
      </p:sp>
      <p:pic>
        <p:nvPicPr>
          <p:cNvPr id="7" name="Imagen 6">
            <a:extLst>
              <a:ext uri="{FF2B5EF4-FFF2-40B4-BE49-F238E27FC236}">
                <a16:creationId xmlns:a16="http://schemas.microsoft.com/office/drawing/2014/main" id="{F8024CE4-A8C6-324A-E048-EE5637B106D7}"/>
              </a:ext>
            </a:extLst>
          </p:cNvPr>
          <p:cNvPicPr>
            <a:picLocks noChangeAspect="1"/>
          </p:cNvPicPr>
          <p:nvPr/>
        </p:nvPicPr>
        <p:blipFill>
          <a:blip r:embed="rId4"/>
          <a:stretch>
            <a:fillRect/>
          </a:stretch>
        </p:blipFill>
        <p:spPr>
          <a:xfrm>
            <a:off x="3366706" y="1090286"/>
            <a:ext cx="5458587" cy="4677428"/>
          </a:xfrm>
          <a:prstGeom prst="rect">
            <a:avLst/>
          </a:prstGeom>
          <a:ln w="12700">
            <a:solidFill>
              <a:srgbClr val="50748A"/>
            </a:solidFill>
          </a:ln>
        </p:spPr>
      </p:pic>
    </p:spTree>
    <p:extLst>
      <p:ext uri="{BB962C8B-B14F-4D97-AF65-F5344CB8AC3E}">
        <p14:creationId xmlns:p14="http://schemas.microsoft.com/office/powerpoint/2010/main" val="167926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1B9B5-66F6-2D1D-59F6-3A8472AAB2FE}"/>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51143241-7E11-1143-8BD3-8BCE1536D321}"/>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BF56A104-F937-89D5-71E1-D601D91DD641}"/>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2BD9AC3A-2D8E-9EB3-F8AE-CDC8890BACEC}"/>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2B09B9F7-324F-CC5E-246A-3E02E82531AD}"/>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ECE664CA-647F-819D-5E5D-D45B5935C3C6}"/>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6E7D384A-8844-1930-B54C-97A78C35FF97}"/>
              </a:ext>
            </a:extLst>
          </p:cNvPr>
          <p:cNvSpPr/>
          <p:nvPr/>
        </p:nvSpPr>
        <p:spPr>
          <a:xfrm>
            <a:off x="1394963" y="454307"/>
            <a:ext cx="7685029" cy="3847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900" b="1">
                <a:solidFill>
                  <a:srgbClr val="50748C"/>
                </a:solidFill>
                <a:latin typeface="Verdana" panose="020B0604030504040204" pitchFamily="34" charset="0"/>
                <a:ea typeface="Verdana" panose="020B0604030504040204" pitchFamily="34" charset="0"/>
              </a:rPr>
              <a:t>TEMA 1: CAPITAL PROPIO TRIBUTARIO GENERAL</a:t>
            </a:r>
            <a:endParaRPr kumimoji="0" lang="es-CL" sz="19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4D11C2E8-C30D-E208-0BD9-CB7820EB0F4A}"/>
              </a:ext>
            </a:extLst>
          </p:cNvPr>
          <p:cNvSpPr/>
          <p:nvPr/>
        </p:nvSpPr>
        <p:spPr>
          <a:xfrm>
            <a:off x="1509263" y="839028"/>
            <a:ext cx="6853687"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8B11CF78-C39E-31A4-79BD-180FA8A8C899}"/>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4" name="CuadroTexto 3">
            <a:extLst>
              <a:ext uri="{FF2B5EF4-FFF2-40B4-BE49-F238E27FC236}">
                <a16:creationId xmlns:a16="http://schemas.microsoft.com/office/drawing/2014/main" id="{B7AEAEF1-F55E-AF58-8551-A885AC307DAD}"/>
              </a:ext>
            </a:extLst>
          </p:cNvPr>
          <p:cNvSpPr txBox="1"/>
          <p:nvPr/>
        </p:nvSpPr>
        <p:spPr>
          <a:xfrm>
            <a:off x="1509263" y="1151637"/>
            <a:ext cx="5853959" cy="253916"/>
          </a:xfrm>
          <a:prstGeom prst="rect">
            <a:avLst/>
          </a:prstGeom>
          <a:noFill/>
        </p:spPr>
        <p:txBody>
          <a:bodyPr wrap="square" rtlCol="0">
            <a:spAutoFit/>
          </a:bodyPr>
          <a:lstStyle/>
          <a:p>
            <a:r>
              <a:rPr lang="es-CL" sz="1050" b="1">
                <a:solidFill>
                  <a:schemeClr val="bg1">
                    <a:lumMod val="50000"/>
                  </a:schemeClr>
                </a:solidFill>
                <a:latin typeface="Verdana" panose="020B0604030504040204" pitchFamily="34" charset="0"/>
                <a:ea typeface="Verdana" panose="020B0604030504040204" pitchFamily="34" charset="0"/>
              </a:rPr>
              <a:t>Principales errores:</a:t>
            </a:r>
          </a:p>
        </p:txBody>
      </p:sp>
      <p:sp>
        <p:nvSpPr>
          <p:cNvPr id="6" name="CuadroTexto 5">
            <a:extLst>
              <a:ext uri="{FF2B5EF4-FFF2-40B4-BE49-F238E27FC236}">
                <a16:creationId xmlns:a16="http://schemas.microsoft.com/office/drawing/2014/main" id="{7DD7D19E-A5E8-496D-033F-361FAB1EA441}"/>
              </a:ext>
            </a:extLst>
          </p:cNvPr>
          <p:cNvSpPr txBox="1"/>
          <p:nvPr/>
        </p:nvSpPr>
        <p:spPr>
          <a:xfrm>
            <a:off x="1481449" y="1461493"/>
            <a:ext cx="9991863" cy="4455066"/>
          </a:xfrm>
          <a:prstGeom prst="rect">
            <a:avLst/>
          </a:prstGeom>
          <a:noFill/>
        </p:spPr>
        <p:txBody>
          <a:bodyPr wrap="square" lIns="91440" tIns="45720" rIns="91440" bIns="45720" rtlCol="0" anchor="t">
            <a:spAutoFit/>
          </a:bodyPr>
          <a:lstStyle/>
          <a:p>
            <a:r>
              <a:rPr lang="es-ES" sz="1050" b="1" dirty="0">
                <a:solidFill>
                  <a:schemeClr val="bg1">
                    <a:lumMod val="50000"/>
                  </a:schemeClr>
                </a:solidFill>
                <a:latin typeface="Verdana"/>
                <a:ea typeface="Verdana"/>
              </a:rPr>
              <a:t>1. </a:t>
            </a:r>
            <a:r>
              <a:rPr lang="es-ES" sz="1050" b="1">
                <a:solidFill>
                  <a:schemeClr val="bg1">
                    <a:lumMod val="50000"/>
                  </a:schemeClr>
                </a:solidFill>
                <a:latin typeface="Verdana"/>
                <a:ea typeface="Verdana"/>
              </a:rPr>
              <a:t>Código 1145 (CPT Positivo inicial): </a:t>
            </a:r>
            <a:r>
              <a:rPr lang="es-ES" sz="1050">
                <a:solidFill>
                  <a:schemeClr val="bg1">
                    <a:lumMod val="50000"/>
                  </a:schemeClr>
                </a:solidFill>
                <a:latin typeface="Verdana"/>
                <a:ea typeface="Verdana"/>
              </a:rPr>
              <a:t>Corresponde al valor del capital propio tributario al 1 de enero del ejercicio respectivo. </a:t>
            </a:r>
            <a:r>
              <a:rPr lang="es-ES" sz="1050" dirty="0">
                <a:solidFill>
                  <a:schemeClr val="bg1">
                    <a:lumMod val="50000"/>
                  </a:schemeClr>
                </a:solidFill>
                <a:latin typeface="Verdana"/>
                <a:ea typeface="Verdana"/>
              </a:rPr>
              <a:t>Es el punto de partida para la razonabilidad y debe coincidir con el CPT final declarado en el año anterior (reajustado si corresponde).</a:t>
            </a:r>
            <a:endParaRPr lang="es-ES" sz="1050" dirty="0">
              <a:solidFill>
                <a:schemeClr val="bg1">
                  <a:lumMod val="50000"/>
                </a:schemeClr>
              </a:solidFill>
              <a:latin typeface="Verdana"/>
              <a:ea typeface="Verdana"/>
              <a:cs typeface="Calibri" panose="020F0502020204030204"/>
            </a:endParaRPr>
          </a:p>
          <a:p>
            <a:pPr marL="228600" indent="-228600">
              <a:buAutoNum type="arabicPeriod"/>
            </a:pPr>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2. </a:t>
            </a:r>
            <a:r>
              <a:rPr lang="pt-BR" sz="1050" b="1" dirty="0">
                <a:solidFill>
                  <a:schemeClr val="bg1">
                    <a:lumMod val="50000"/>
                  </a:schemeClr>
                </a:solidFill>
                <a:latin typeface="Verdana"/>
                <a:ea typeface="Verdana"/>
              </a:rPr>
              <a:t>Código 893 (Aumentos </a:t>
            </a:r>
            <a:r>
              <a:rPr lang="pt-BR" sz="1050" b="1" dirty="0" err="1">
                <a:solidFill>
                  <a:schemeClr val="bg1">
                    <a:lumMod val="50000"/>
                  </a:schemeClr>
                </a:solidFill>
                <a:latin typeface="Verdana"/>
                <a:ea typeface="Verdana"/>
              </a:rPr>
              <a:t>efectivos</a:t>
            </a:r>
            <a:r>
              <a:rPr lang="pt-BR" sz="1050" b="1" dirty="0">
                <a:solidFill>
                  <a:schemeClr val="bg1">
                    <a:lumMod val="50000"/>
                  </a:schemeClr>
                </a:solidFill>
                <a:latin typeface="Verdana"/>
                <a:ea typeface="Verdana"/>
              </a:rPr>
              <a:t> de capital): </a:t>
            </a:r>
            <a:r>
              <a:rPr lang="es-ES" sz="1050" dirty="0">
                <a:solidFill>
                  <a:schemeClr val="bg1">
                    <a:lumMod val="50000"/>
                  </a:schemeClr>
                </a:solidFill>
                <a:latin typeface="Verdana"/>
                <a:ea typeface="Verdana"/>
              </a:rPr>
              <a:t>Registra los aportes reales de capital realizados por los dueños o socios durante el año, debidamente actualizados por la variación del IPC entre el mes anterior al aporte y el cierre del ejercicio.</a:t>
            </a: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3. Código 894 (Disminuciones efectivas de capital): </a:t>
            </a:r>
            <a:r>
              <a:rPr lang="es-ES" sz="1050" dirty="0">
                <a:solidFill>
                  <a:schemeClr val="bg1">
                    <a:lumMod val="50000"/>
                  </a:schemeClr>
                </a:solidFill>
                <a:latin typeface="Verdana"/>
                <a:ea typeface="Verdana"/>
              </a:rPr>
              <a:t>Registra las devoluciones de capital hacia los propietarios. Al igual que los aumentos, deben estar actualizadas al 31 de diciembre. Estas disminuciones reducen la base del CPT.</a:t>
            </a: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4. </a:t>
            </a:r>
            <a:r>
              <a:rPr lang="pt-BR" sz="1050" b="1" dirty="0">
                <a:solidFill>
                  <a:schemeClr val="bg1">
                    <a:lumMod val="50000"/>
                  </a:schemeClr>
                </a:solidFill>
                <a:latin typeface="Verdana"/>
                <a:ea typeface="Verdana"/>
              </a:rPr>
              <a:t>Código 1694 (Renta Líquida </a:t>
            </a:r>
            <a:r>
              <a:rPr lang="pt-BR" sz="1050" b="1" dirty="0" err="1">
                <a:solidFill>
                  <a:schemeClr val="bg1">
                    <a:lumMod val="50000"/>
                  </a:schemeClr>
                </a:solidFill>
                <a:latin typeface="Verdana"/>
                <a:ea typeface="Verdana"/>
              </a:rPr>
              <a:t>Imponible</a:t>
            </a:r>
            <a:r>
              <a:rPr lang="pt-BR" sz="1050" b="1" dirty="0">
                <a:solidFill>
                  <a:schemeClr val="bg1">
                    <a:lumMod val="50000"/>
                  </a:schemeClr>
                </a:solidFill>
                <a:latin typeface="Verdana"/>
                <a:ea typeface="Verdana"/>
              </a:rPr>
              <a:t> - RLI)</a:t>
            </a:r>
            <a:r>
              <a:rPr lang="es-ES" sz="1050" b="1" dirty="0">
                <a:solidFill>
                  <a:schemeClr val="bg1">
                    <a:lumMod val="50000"/>
                  </a:schemeClr>
                </a:solidFill>
                <a:latin typeface="Verdana"/>
                <a:ea typeface="Verdana"/>
              </a:rPr>
              <a:t>: </a:t>
            </a:r>
            <a:r>
              <a:rPr lang="es-ES" sz="1050" dirty="0">
                <a:solidFill>
                  <a:schemeClr val="bg1">
                    <a:lumMod val="50000"/>
                  </a:schemeClr>
                </a:solidFill>
                <a:latin typeface="Verdana"/>
                <a:ea typeface="Verdana"/>
              </a:rPr>
              <a:t>Es el resultado tributario positivo del ejercicio. La RLI aumenta el patrimonio tributario de la empresa, por lo que se suma en el esquema de razonabilidad.</a:t>
            </a:r>
            <a:endParaRPr lang="es-ES" sz="1050" b="1" dirty="0">
              <a:solidFill>
                <a:schemeClr val="bg1">
                  <a:lumMod val="50000"/>
                </a:schemeClr>
              </a:solidFill>
              <a:latin typeface="Verdana"/>
              <a:ea typeface="Verdana"/>
            </a:endParaRP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5. Código 1695 (Pérdida Tributaria): </a:t>
            </a:r>
            <a:r>
              <a:rPr lang="es-ES" sz="1050" dirty="0">
                <a:solidFill>
                  <a:schemeClr val="bg1">
                    <a:lumMod val="50000"/>
                  </a:schemeClr>
                </a:solidFill>
                <a:latin typeface="Verdana"/>
                <a:ea typeface="Verdana"/>
              </a:rPr>
              <a:t>Si el resultado del ejercicio es negativo, se registra en este código. La pérdida tributaria consume capital propio, por lo que actúa restando en la determinación del CPT final.</a:t>
            </a:r>
            <a:endParaRPr lang="es-ES" sz="1050" b="1" dirty="0">
              <a:solidFill>
                <a:schemeClr val="bg1">
                  <a:lumMod val="50000"/>
                </a:schemeClr>
              </a:solidFill>
              <a:latin typeface="Verdana"/>
              <a:ea typeface="Verdana"/>
            </a:endParaRP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6. </a:t>
            </a:r>
            <a:r>
              <a:rPr lang="pt-BR" sz="1050" b="1" dirty="0">
                <a:solidFill>
                  <a:schemeClr val="bg1">
                    <a:lumMod val="50000"/>
                  </a:schemeClr>
                </a:solidFill>
                <a:latin typeface="Verdana"/>
                <a:ea typeface="Verdana"/>
              </a:rPr>
              <a:t>Código 1180 (Retiros o dividendos </a:t>
            </a:r>
            <a:r>
              <a:rPr lang="pt-BR" sz="1050" b="1" dirty="0" err="1">
                <a:solidFill>
                  <a:schemeClr val="bg1">
                    <a:lumMod val="50000"/>
                  </a:schemeClr>
                </a:solidFill>
                <a:latin typeface="Verdana"/>
                <a:ea typeface="Verdana"/>
              </a:rPr>
              <a:t>percibidos</a:t>
            </a:r>
            <a:r>
              <a:rPr lang="pt-BR" sz="1050" b="1" dirty="0">
                <a:solidFill>
                  <a:schemeClr val="bg1">
                    <a:lumMod val="50000"/>
                  </a:schemeClr>
                </a:solidFill>
                <a:latin typeface="Verdana"/>
                <a:ea typeface="Verdana"/>
              </a:rPr>
              <a:t>): </a:t>
            </a:r>
            <a:r>
              <a:rPr lang="es-ES" sz="1050" dirty="0">
                <a:solidFill>
                  <a:schemeClr val="bg1">
                    <a:lumMod val="50000"/>
                  </a:schemeClr>
                </a:solidFill>
                <a:latin typeface="Verdana"/>
                <a:ea typeface="Verdana"/>
              </a:rPr>
              <a:t>Incluye las rentas que la empresa recibió desde otras sociedades donde tiene participación. Al ingresar nuevos activos a la compañía, estos incrementan el CPT.</a:t>
            </a:r>
          </a:p>
          <a:p>
            <a:endParaRPr lang="es-ES" sz="1050" b="1"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7. </a:t>
            </a:r>
            <a:r>
              <a:rPr lang="pt-BR" sz="1050" b="1" dirty="0">
                <a:solidFill>
                  <a:schemeClr val="bg1">
                    <a:lumMod val="50000"/>
                  </a:schemeClr>
                </a:solidFill>
                <a:latin typeface="Verdana"/>
                <a:ea typeface="Verdana"/>
              </a:rPr>
              <a:t>Código 1182 (</a:t>
            </a:r>
            <a:r>
              <a:rPr lang="pt-BR" sz="1050" b="1" dirty="0" err="1">
                <a:solidFill>
                  <a:schemeClr val="bg1">
                    <a:lumMod val="50000"/>
                  </a:schemeClr>
                </a:solidFill>
                <a:latin typeface="Verdana"/>
                <a:ea typeface="Verdana"/>
              </a:rPr>
              <a:t>Remesas</a:t>
            </a:r>
            <a:r>
              <a:rPr lang="pt-BR" sz="1050" b="1" dirty="0">
                <a:solidFill>
                  <a:schemeClr val="bg1">
                    <a:lumMod val="50000"/>
                  </a:schemeClr>
                </a:solidFill>
                <a:latin typeface="Verdana"/>
                <a:ea typeface="Verdana"/>
              </a:rPr>
              <a:t>, retiros o dividendos repartidos): </a:t>
            </a:r>
            <a:r>
              <a:rPr lang="es-ES" sz="1050" dirty="0">
                <a:solidFill>
                  <a:schemeClr val="bg1">
                    <a:lumMod val="50000"/>
                  </a:schemeClr>
                </a:solidFill>
                <a:latin typeface="Verdana"/>
                <a:ea typeface="Verdana"/>
              </a:rPr>
              <a:t>Representa la salida de recursos hacia los dueños. Estos flujos deben estar reajustados al cierre del ejercicio y disminuyen el capital propio de la entidad.</a:t>
            </a:r>
          </a:p>
          <a:p>
            <a:endParaRPr lang="es-ES" sz="1050"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8. Códigos 1186 y 1187 (Aumentos/Disminuciones por reorganización): </a:t>
            </a:r>
            <a:r>
              <a:rPr lang="es-ES" sz="1050" dirty="0">
                <a:solidFill>
                  <a:schemeClr val="bg1">
                    <a:lumMod val="50000"/>
                  </a:schemeClr>
                </a:solidFill>
                <a:latin typeface="Verdana"/>
                <a:ea typeface="Verdana"/>
              </a:rPr>
              <a:t>Se utilizan cuando existen procesos de fusión, división o transformación. Por ejemplo, en una fusión por incorporación, el CPT de la absorbida se suma en el código 1186 de la absorbente.</a:t>
            </a:r>
          </a:p>
          <a:p>
            <a:endParaRPr lang="es-ES" sz="1050" dirty="0">
              <a:solidFill>
                <a:schemeClr val="bg1">
                  <a:lumMod val="50000"/>
                </a:schemeClr>
              </a:solidFill>
              <a:latin typeface="Verdana" panose="020B0604030504040204" pitchFamily="34" charset="0"/>
              <a:ea typeface="Verdana" panose="020B0604030504040204" pitchFamily="34" charset="0"/>
            </a:endParaRPr>
          </a:p>
          <a:p>
            <a:r>
              <a:rPr lang="es-ES" sz="1050" b="1" dirty="0">
                <a:solidFill>
                  <a:schemeClr val="bg1">
                    <a:lumMod val="50000"/>
                  </a:schemeClr>
                </a:solidFill>
                <a:latin typeface="Verdana"/>
                <a:ea typeface="Verdana"/>
              </a:rPr>
              <a:t>9. Códigos 1189 y 1190 (Otras partidas a agregar/deducir): </a:t>
            </a:r>
            <a:r>
              <a:rPr lang="es-ES" sz="1050" dirty="0">
                <a:solidFill>
                  <a:schemeClr val="bg1">
                    <a:lumMod val="50000"/>
                  </a:schemeClr>
                </a:solidFill>
                <a:latin typeface="Verdana"/>
                <a:ea typeface="Verdana"/>
              </a:rPr>
              <a:t>Son códigos de ajuste para conceptos que afectan el patrimonio tributario pero que no tienen una línea específica. Un ejemplo común son las partidas del Artículo 21 de la LIR (gastos rechazados) que, al representar una salida de caja efectiva, deben ser consideradas para cuadrar la razonabilidad del capital.</a:t>
            </a:r>
          </a:p>
        </p:txBody>
      </p:sp>
    </p:spTree>
    <p:extLst>
      <p:ext uri="{BB962C8B-B14F-4D97-AF65-F5344CB8AC3E}">
        <p14:creationId xmlns:p14="http://schemas.microsoft.com/office/powerpoint/2010/main" val="53460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B979-B988-EB46-1DF4-50D2DFFEBA24}"/>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4C054053-6728-1D4C-EE68-6A7274B077DB}"/>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D55D7DDB-B891-6066-C46B-3078D6D65D3D}"/>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B5D47EC0-3AD8-8249-D4FC-226772D34E0A}"/>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A364559E-73C8-39FC-9AC2-4515F7494861}"/>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DBC9BCD8-2C44-8225-A2CA-C6BDDD69D616}"/>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05C21029-1908-1201-78F9-59E7ACB03BB0}"/>
              </a:ext>
            </a:extLst>
          </p:cNvPr>
          <p:cNvSpPr/>
          <p:nvPr/>
        </p:nvSpPr>
        <p:spPr>
          <a:xfrm>
            <a:off x="1394963" y="454307"/>
            <a:ext cx="7685029" cy="3847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900" b="1">
                <a:solidFill>
                  <a:srgbClr val="50748C"/>
                </a:solidFill>
                <a:latin typeface="Verdana" panose="020B0604030504040204" pitchFamily="34" charset="0"/>
                <a:ea typeface="Verdana" panose="020B0604030504040204" pitchFamily="34" charset="0"/>
              </a:rPr>
              <a:t>TEMA 1: CAPITAL PROPIO TRIBUTARIO SIMPLIFICADO</a:t>
            </a:r>
            <a:endParaRPr kumimoji="0" lang="es-CL" sz="19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25C2DA88-AE5F-9930-4D96-C90C65C629A5}"/>
              </a:ext>
            </a:extLst>
          </p:cNvPr>
          <p:cNvSpPr/>
          <p:nvPr/>
        </p:nvSpPr>
        <p:spPr>
          <a:xfrm>
            <a:off x="1509263" y="839028"/>
            <a:ext cx="7491862"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DEC91694-4556-366B-8262-4481F5C2A129}"/>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13" name="CuadroTexto 12">
            <a:extLst>
              <a:ext uri="{FF2B5EF4-FFF2-40B4-BE49-F238E27FC236}">
                <a16:creationId xmlns:a16="http://schemas.microsoft.com/office/drawing/2014/main" id="{F7E93C32-9BC7-7C9B-1126-07F9BDBB8C36}"/>
              </a:ext>
            </a:extLst>
          </p:cNvPr>
          <p:cNvSpPr txBox="1"/>
          <p:nvPr/>
        </p:nvSpPr>
        <p:spPr>
          <a:xfrm>
            <a:off x="3226032" y="5894106"/>
            <a:ext cx="5853959" cy="577081"/>
          </a:xfrm>
          <a:prstGeom prst="rect">
            <a:avLst/>
          </a:prstGeom>
          <a:noFill/>
        </p:spPr>
        <p:txBody>
          <a:bodyPr wrap="square" rtlCol="0">
            <a:spAutoFit/>
          </a:bodyPr>
          <a:lstStyle/>
          <a:p>
            <a:r>
              <a:rPr lang="es-ES" sz="1050">
                <a:solidFill>
                  <a:schemeClr val="bg1">
                    <a:lumMod val="50000"/>
                  </a:schemeClr>
                </a:solidFill>
                <a:latin typeface="Verdana" panose="020B0604030504040204" pitchFamily="34" charset="0"/>
                <a:ea typeface="Verdana" panose="020B0604030504040204" pitchFamily="34" charset="0"/>
              </a:rPr>
              <a:t>Los contribuyentes acogidos al régimen Pro Pyme </a:t>
            </a:r>
            <a:r>
              <a:rPr lang="es-ES" sz="1050" b="1" u="sng">
                <a:solidFill>
                  <a:schemeClr val="bg1">
                    <a:lumMod val="50000"/>
                  </a:schemeClr>
                </a:solidFill>
                <a:latin typeface="Verdana" panose="020B0604030504040204" pitchFamily="34" charset="0"/>
                <a:ea typeface="Verdana" panose="020B0604030504040204" pitchFamily="34" charset="0"/>
              </a:rPr>
              <a:t>no aplican corrección monetaria</a:t>
            </a:r>
            <a:r>
              <a:rPr lang="es-ES" sz="1050">
                <a:solidFill>
                  <a:schemeClr val="bg1">
                    <a:lumMod val="50000"/>
                  </a:schemeClr>
                </a:solidFill>
                <a:latin typeface="Verdana" panose="020B0604030504040204" pitchFamily="34" charset="0"/>
                <a:ea typeface="Verdana" panose="020B0604030504040204" pitchFamily="34" charset="0"/>
              </a:rPr>
              <a:t> por lo que las anotaciones en este recuadro se realizan a valor histórico.</a:t>
            </a:r>
            <a:endParaRPr lang="es-CL" sz="1050">
              <a:solidFill>
                <a:schemeClr val="bg1">
                  <a:lumMod val="50000"/>
                </a:schemeClr>
              </a:solidFill>
              <a:latin typeface="Verdana" panose="020B0604030504040204" pitchFamily="34" charset="0"/>
              <a:ea typeface="Verdana" panose="020B0604030504040204" pitchFamily="34" charset="0"/>
            </a:endParaRPr>
          </a:p>
        </p:txBody>
      </p:sp>
      <p:pic>
        <p:nvPicPr>
          <p:cNvPr id="7" name="Imagen 6">
            <a:extLst>
              <a:ext uri="{FF2B5EF4-FFF2-40B4-BE49-F238E27FC236}">
                <a16:creationId xmlns:a16="http://schemas.microsoft.com/office/drawing/2014/main" id="{6213A04F-5702-7659-30C4-5DD445027E61}"/>
              </a:ext>
            </a:extLst>
          </p:cNvPr>
          <p:cNvPicPr>
            <a:picLocks noChangeAspect="1"/>
          </p:cNvPicPr>
          <p:nvPr/>
        </p:nvPicPr>
        <p:blipFill>
          <a:blip r:embed="rId4"/>
          <a:stretch>
            <a:fillRect/>
          </a:stretch>
        </p:blipFill>
        <p:spPr>
          <a:xfrm>
            <a:off x="2174472" y="1120214"/>
            <a:ext cx="8191541" cy="4628356"/>
          </a:xfrm>
          <a:prstGeom prst="rect">
            <a:avLst/>
          </a:prstGeom>
          <a:ln>
            <a:solidFill>
              <a:schemeClr val="tx1"/>
            </a:solidFill>
          </a:ln>
        </p:spPr>
      </p:pic>
    </p:spTree>
    <p:extLst>
      <p:ext uri="{BB962C8B-B14F-4D97-AF65-F5344CB8AC3E}">
        <p14:creationId xmlns:p14="http://schemas.microsoft.com/office/powerpoint/2010/main" val="326105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2A191-0CBE-A0F3-A2EF-00860D4EC913}"/>
            </a:ext>
          </a:extLst>
        </p:cNvPr>
        <p:cNvGrpSpPr/>
        <p:nvPr/>
      </p:nvGrpSpPr>
      <p:grpSpPr>
        <a:xfrm>
          <a:off x="0" y="0"/>
          <a:ext cx="0" cy="0"/>
          <a:chOff x="0" y="0"/>
          <a:chExt cx="0" cy="0"/>
        </a:xfrm>
      </p:grpSpPr>
      <p:sp>
        <p:nvSpPr>
          <p:cNvPr id="29" name="CuadroTexto 28">
            <a:extLst>
              <a:ext uri="{FF2B5EF4-FFF2-40B4-BE49-F238E27FC236}">
                <a16:creationId xmlns:a16="http://schemas.microsoft.com/office/drawing/2014/main" id="{4B89C4F9-A997-F550-3EFE-1B255EC03B6E}"/>
              </a:ext>
            </a:extLst>
          </p:cNvPr>
          <p:cNvSpPr txBox="1"/>
          <p:nvPr/>
        </p:nvSpPr>
        <p:spPr>
          <a:xfrm>
            <a:off x="5286375" y="6616724"/>
            <a:ext cx="161925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a:ln>
                  <a:noFill/>
                </a:ln>
                <a:solidFill>
                  <a:srgbClr val="50748C"/>
                </a:solidFill>
                <a:effectLst/>
                <a:uLnTx/>
                <a:uFillTx/>
                <a:latin typeface="Verdana" panose="020B0604030504040204" pitchFamily="34" charset="0"/>
                <a:ea typeface="Verdana" panose="020B0604030504040204" pitchFamily="34" charset="0"/>
                <a:cs typeface="+mn-cs"/>
              </a:rPr>
              <a:t>www.torretti.cl</a:t>
            </a:r>
          </a:p>
        </p:txBody>
      </p:sp>
      <p:pic>
        <p:nvPicPr>
          <p:cNvPr id="3" name="Imagen 2">
            <a:extLst>
              <a:ext uri="{FF2B5EF4-FFF2-40B4-BE49-F238E27FC236}">
                <a16:creationId xmlns:a16="http://schemas.microsoft.com/office/drawing/2014/main" id="{95250646-4AFC-7FCC-AC3C-B2B21A410751}"/>
              </a:ext>
            </a:extLst>
          </p:cNvPr>
          <p:cNvPicPr>
            <a:picLocks noChangeAspect="1"/>
          </p:cNvPicPr>
          <p:nvPr/>
        </p:nvPicPr>
        <p:blipFill>
          <a:blip r:embed="rId2">
            <a:extLst>
              <a:ext uri="{28A0092B-C50C-407E-A947-70E740481C1C}">
                <a14:useLocalDpi xmlns:a14="http://schemas.microsoft.com/office/drawing/2010/main" val="0"/>
              </a:ext>
            </a:extLst>
          </a:blip>
          <a:srcRect t="30678" b="10048"/>
          <a:stretch>
            <a:fillRect/>
          </a:stretch>
        </p:blipFill>
        <p:spPr>
          <a:xfrm>
            <a:off x="9983198" y="-1652"/>
            <a:ext cx="2208802" cy="1121865"/>
          </a:xfrm>
          <a:prstGeom prst="rect">
            <a:avLst/>
          </a:prstGeom>
        </p:spPr>
      </p:pic>
      <p:grpSp>
        <p:nvGrpSpPr>
          <p:cNvPr id="5" name="Grupo 4">
            <a:extLst>
              <a:ext uri="{FF2B5EF4-FFF2-40B4-BE49-F238E27FC236}">
                <a16:creationId xmlns:a16="http://schemas.microsoft.com/office/drawing/2014/main" id="{054956D5-44C8-B9BD-A023-660CAC554D40}"/>
              </a:ext>
            </a:extLst>
          </p:cNvPr>
          <p:cNvGrpSpPr/>
          <p:nvPr/>
        </p:nvGrpSpPr>
        <p:grpSpPr>
          <a:xfrm>
            <a:off x="451987" y="0"/>
            <a:ext cx="704850" cy="6858000"/>
            <a:chOff x="451987" y="0"/>
            <a:chExt cx="704850" cy="6858000"/>
          </a:xfrm>
        </p:grpSpPr>
        <p:sp>
          <p:nvSpPr>
            <p:cNvPr id="8" name="Paralelogramo 7">
              <a:extLst>
                <a:ext uri="{FF2B5EF4-FFF2-40B4-BE49-F238E27FC236}">
                  <a16:creationId xmlns:a16="http://schemas.microsoft.com/office/drawing/2014/main" id="{617D2570-CB0A-C004-7E02-3C3F0772C243}"/>
                </a:ext>
              </a:extLst>
            </p:cNvPr>
            <p:cNvSpPr/>
            <p:nvPr/>
          </p:nvSpPr>
          <p:spPr>
            <a:xfrm>
              <a:off x="451987" y="0"/>
              <a:ext cx="704850" cy="6858000"/>
            </a:xfrm>
            <a:prstGeom prst="parallelogram">
              <a:avLst/>
            </a:prstGeom>
            <a:solidFill>
              <a:srgbClr val="4B5C66"/>
            </a:solidFill>
            <a:ln>
              <a:solidFill>
                <a:srgbClr val="4B5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elogramo 8">
              <a:extLst>
                <a:ext uri="{FF2B5EF4-FFF2-40B4-BE49-F238E27FC236}">
                  <a16:creationId xmlns:a16="http://schemas.microsoft.com/office/drawing/2014/main" id="{AA3B8D34-766E-635F-73D2-78DFA66187CB}"/>
                </a:ext>
              </a:extLst>
            </p:cNvPr>
            <p:cNvSpPr/>
            <p:nvPr/>
          </p:nvSpPr>
          <p:spPr>
            <a:xfrm>
              <a:off x="718687" y="0"/>
              <a:ext cx="438150" cy="6858000"/>
            </a:xfrm>
            <a:prstGeom prst="parallelogram">
              <a:avLst/>
            </a:prstGeom>
            <a:solidFill>
              <a:srgbClr val="4D768C"/>
            </a:solidFill>
            <a:ln>
              <a:solidFill>
                <a:srgbClr val="5074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ángulo 9">
            <a:extLst>
              <a:ext uri="{FF2B5EF4-FFF2-40B4-BE49-F238E27FC236}">
                <a16:creationId xmlns:a16="http://schemas.microsoft.com/office/drawing/2014/main" id="{5FCE4B76-40A3-80DB-902F-0F06D362EE27}"/>
              </a:ext>
            </a:extLst>
          </p:cNvPr>
          <p:cNvSpPr/>
          <p:nvPr/>
        </p:nvSpPr>
        <p:spPr>
          <a:xfrm>
            <a:off x="1394963" y="454307"/>
            <a:ext cx="7685029" cy="3847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900" b="1">
                <a:solidFill>
                  <a:srgbClr val="50748C"/>
                </a:solidFill>
                <a:latin typeface="Verdana" panose="020B0604030504040204" pitchFamily="34" charset="0"/>
                <a:ea typeface="Verdana" panose="020B0604030504040204" pitchFamily="34" charset="0"/>
              </a:rPr>
              <a:t>TEMA 1: CAPITAL PROPIO TRIBUTARIO SIMPLIFICADO</a:t>
            </a:r>
            <a:endParaRPr kumimoji="0" lang="es-CL" sz="1900" b="1" i="0" u="none" strike="noStrike" kern="1200" cap="none" spc="0" normalizeH="0" baseline="0" noProof="0">
              <a:ln>
                <a:noFill/>
              </a:ln>
              <a:solidFill>
                <a:srgbClr val="50748C"/>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260CCC95-13D3-E3D1-BB35-67CCBE02A8BA}"/>
              </a:ext>
            </a:extLst>
          </p:cNvPr>
          <p:cNvSpPr/>
          <p:nvPr/>
        </p:nvSpPr>
        <p:spPr>
          <a:xfrm>
            <a:off x="1509263" y="839028"/>
            <a:ext cx="7491862" cy="45719"/>
          </a:xfrm>
          <a:prstGeom prst="rect">
            <a:avLst/>
          </a:prstGeom>
          <a:solidFill>
            <a:srgbClr val="50748C"/>
          </a:solidFill>
          <a:ln>
            <a:solidFill>
              <a:srgbClr val="507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s-CL" sz="76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n 17">
            <a:extLst>
              <a:ext uri="{FF2B5EF4-FFF2-40B4-BE49-F238E27FC236}">
                <a16:creationId xmlns:a16="http://schemas.microsoft.com/office/drawing/2014/main" id="{79A8B188-CE49-A883-938E-A8447DC9BE0B}"/>
              </a:ext>
            </a:extLst>
          </p:cNvPr>
          <p:cNvPicPr>
            <a:picLocks noChangeAspect="1"/>
          </p:cNvPicPr>
          <p:nvPr/>
        </p:nvPicPr>
        <p:blipFill>
          <a:blip r:embed="rId3"/>
          <a:stretch>
            <a:fillRect/>
          </a:stretch>
        </p:blipFill>
        <p:spPr>
          <a:xfrm>
            <a:off x="10544674" y="1193314"/>
            <a:ext cx="1085850" cy="266700"/>
          </a:xfrm>
          <a:prstGeom prst="rect">
            <a:avLst/>
          </a:prstGeom>
        </p:spPr>
      </p:pic>
      <p:sp>
        <p:nvSpPr>
          <p:cNvPr id="13" name="CuadroTexto 12">
            <a:extLst>
              <a:ext uri="{FF2B5EF4-FFF2-40B4-BE49-F238E27FC236}">
                <a16:creationId xmlns:a16="http://schemas.microsoft.com/office/drawing/2014/main" id="{90FAAE63-FA0D-BE8C-CF66-E08E9DE49911}"/>
              </a:ext>
            </a:extLst>
          </p:cNvPr>
          <p:cNvSpPr txBox="1"/>
          <p:nvPr/>
        </p:nvSpPr>
        <p:spPr>
          <a:xfrm>
            <a:off x="1509263" y="1223749"/>
            <a:ext cx="5853959" cy="253916"/>
          </a:xfrm>
          <a:prstGeom prst="rect">
            <a:avLst/>
          </a:prstGeom>
          <a:noFill/>
        </p:spPr>
        <p:txBody>
          <a:bodyPr wrap="square" rtlCol="0">
            <a:spAutoFit/>
          </a:bodyPr>
          <a:lstStyle/>
          <a:p>
            <a:r>
              <a:rPr lang="es-CL" sz="1050" b="1">
                <a:solidFill>
                  <a:schemeClr val="bg1">
                    <a:lumMod val="50000"/>
                  </a:schemeClr>
                </a:solidFill>
                <a:latin typeface="Verdana" panose="020B0604030504040204" pitchFamily="34" charset="0"/>
                <a:ea typeface="Verdana" panose="020B0604030504040204" pitchFamily="34" charset="0"/>
              </a:rPr>
              <a:t>Asistente Pro Pyme DDJJ 1948</a:t>
            </a:r>
          </a:p>
        </p:txBody>
      </p:sp>
      <p:pic>
        <p:nvPicPr>
          <p:cNvPr id="7" name="Imagen 6">
            <a:extLst>
              <a:ext uri="{FF2B5EF4-FFF2-40B4-BE49-F238E27FC236}">
                <a16:creationId xmlns:a16="http://schemas.microsoft.com/office/drawing/2014/main" id="{5481FB3E-6E83-D490-3A8C-4B211782E592}"/>
              </a:ext>
            </a:extLst>
          </p:cNvPr>
          <p:cNvPicPr>
            <a:picLocks noChangeAspect="1"/>
          </p:cNvPicPr>
          <p:nvPr/>
        </p:nvPicPr>
        <p:blipFill>
          <a:blip r:embed="rId4"/>
          <a:stretch>
            <a:fillRect/>
          </a:stretch>
        </p:blipFill>
        <p:spPr>
          <a:xfrm>
            <a:off x="1394963" y="1542259"/>
            <a:ext cx="10629944" cy="4518872"/>
          </a:xfrm>
          <a:prstGeom prst="rect">
            <a:avLst/>
          </a:prstGeom>
        </p:spPr>
      </p:pic>
    </p:spTree>
    <p:extLst>
      <p:ext uri="{BB962C8B-B14F-4D97-AF65-F5344CB8AC3E}">
        <p14:creationId xmlns:p14="http://schemas.microsoft.com/office/powerpoint/2010/main" val="35315913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3380</Words>
  <Application>Microsoft Office PowerPoint</Application>
  <PresentationFormat>Panorámica</PresentationFormat>
  <Paragraphs>256</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Torretti &amp; Cía</dc:creator>
  <cp:lastModifiedBy>Maritza Ramírez</cp:lastModifiedBy>
  <cp:revision>50</cp:revision>
  <cp:lastPrinted>2026-03-06T13:53:11Z</cp:lastPrinted>
  <dcterms:created xsi:type="dcterms:W3CDTF">2025-04-29T19:03:53Z</dcterms:created>
  <dcterms:modified xsi:type="dcterms:W3CDTF">2026-03-10T12:12:29Z</dcterms:modified>
</cp:coreProperties>
</file>