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34" r:id="rId2"/>
    <p:sldId id="405" r:id="rId3"/>
    <p:sldId id="324" r:id="rId4"/>
    <p:sldId id="333" r:id="rId5"/>
    <p:sldId id="731" r:id="rId6"/>
    <p:sldId id="733" r:id="rId7"/>
    <p:sldId id="734" r:id="rId8"/>
    <p:sldId id="260" r:id="rId9"/>
    <p:sldId id="732" r:id="rId10"/>
    <p:sldId id="729" r:id="rId11"/>
    <p:sldId id="257" r:id="rId12"/>
    <p:sldId id="735" r:id="rId13"/>
    <p:sldId id="736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1BEA24-C4E0-43B4-9801-C60A886CFC88}" v="56" dt="2025-07-24T02:40:44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718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Tasa de Ocupación 2024-2025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Hoja1!$C$2:$C$3</c:f>
              <c:strCache>
                <c:ptCount val="2"/>
                <c:pt idx="0">
                  <c:v>Ocupación</c:v>
                </c:pt>
                <c:pt idx="1">
                  <c:v>Valor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Hoja1!$B$4:$B$19</c:f>
              <c:strCache>
                <c:ptCount val="16"/>
                <c:pt idx="0">
                  <c:v>Dic 23-Feb 24</c:v>
                </c:pt>
                <c:pt idx="1">
                  <c:v>Ene 24 - Mar 24</c:v>
                </c:pt>
                <c:pt idx="2">
                  <c:v>Feb 24 - Abr 24</c:v>
                </c:pt>
                <c:pt idx="3">
                  <c:v>Mar 24 - May 24</c:v>
                </c:pt>
                <c:pt idx="4">
                  <c:v>Abr 24 - Jun 24</c:v>
                </c:pt>
                <c:pt idx="5">
                  <c:v>May 24 - Jul 24</c:v>
                </c:pt>
                <c:pt idx="6">
                  <c:v>Jun 24 - Ago 24</c:v>
                </c:pt>
                <c:pt idx="7">
                  <c:v>Jul 24 - Sept 24</c:v>
                </c:pt>
                <c:pt idx="8">
                  <c:v>Ago 24 - Oct 24</c:v>
                </c:pt>
                <c:pt idx="9">
                  <c:v>Sept 24 - Nov 24</c:v>
                </c:pt>
                <c:pt idx="10">
                  <c:v>Oct 24 - Dic 24</c:v>
                </c:pt>
                <c:pt idx="11">
                  <c:v>Nov 24 - Ene 25</c:v>
                </c:pt>
                <c:pt idx="12">
                  <c:v>Dic 24 - Feb 25</c:v>
                </c:pt>
                <c:pt idx="13">
                  <c:v>Ene 25 - Mar 25</c:v>
                </c:pt>
                <c:pt idx="14">
                  <c:v>Feb 25 - Abr 25</c:v>
                </c:pt>
                <c:pt idx="15">
                  <c:v>Mar 25 - May 25</c:v>
                </c:pt>
              </c:strCache>
            </c:strRef>
          </c:cat>
          <c:val>
            <c:numRef>
              <c:f>Hoja1!$C$4:$C$19</c:f>
              <c:numCache>
                <c:formatCode>General</c:formatCode>
                <c:ptCount val="16"/>
                <c:pt idx="0">
                  <c:v>57</c:v>
                </c:pt>
                <c:pt idx="1">
                  <c:v>57</c:v>
                </c:pt>
                <c:pt idx="2">
                  <c:v>57.1</c:v>
                </c:pt>
                <c:pt idx="3">
                  <c:v>57</c:v>
                </c:pt>
                <c:pt idx="4">
                  <c:v>56.9</c:v>
                </c:pt>
                <c:pt idx="5">
                  <c:v>56.9</c:v>
                </c:pt>
                <c:pt idx="6">
                  <c:v>56.3</c:v>
                </c:pt>
                <c:pt idx="7">
                  <c:v>56.3</c:v>
                </c:pt>
                <c:pt idx="8">
                  <c:v>56.3</c:v>
                </c:pt>
                <c:pt idx="9">
                  <c:v>56.5</c:v>
                </c:pt>
                <c:pt idx="10">
                  <c:v>56.6</c:v>
                </c:pt>
                <c:pt idx="11">
                  <c:v>57.1</c:v>
                </c:pt>
                <c:pt idx="12">
                  <c:v>57.1</c:v>
                </c:pt>
                <c:pt idx="13">
                  <c:v>57</c:v>
                </c:pt>
                <c:pt idx="14">
                  <c:v>56.7</c:v>
                </c:pt>
                <c:pt idx="15">
                  <c:v>56.6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BD-4C9D-BDC7-D4BDC38FD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6712991"/>
        <c:axId val="2036716351"/>
      </c:lineChart>
      <c:catAx>
        <c:axId val="2036712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36716351"/>
        <c:crosses val="autoZero"/>
        <c:auto val="1"/>
        <c:lblAlgn val="ctr"/>
        <c:lblOffset val="100"/>
        <c:noMultiLvlLbl val="0"/>
      </c:catAx>
      <c:valAx>
        <c:axId val="2036716351"/>
        <c:scaling>
          <c:orientation val="minMax"/>
          <c:max val="57.5"/>
          <c:min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36712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Tasa de Desocupación 2024-2025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Hoja1!$C$26:$C$27</c:f>
              <c:strCache>
                <c:ptCount val="2"/>
                <c:pt idx="0">
                  <c:v>Desocupación</c:v>
                </c:pt>
                <c:pt idx="1">
                  <c:v>Valor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Hoja1!$B$28:$B$43</c:f>
              <c:strCache>
                <c:ptCount val="16"/>
                <c:pt idx="0">
                  <c:v>Dic 23-Feb 24</c:v>
                </c:pt>
                <c:pt idx="1">
                  <c:v>Ene 24 - Mar 24</c:v>
                </c:pt>
                <c:pt idx="2">
                  <c:v>Feb 24 - Abr 24</c:v>
                </c:pt>
                <c:pt idx="3">
                  <c:v>Mar 24 - May 24</c:v>
                </c:pt>
                <c:pt idx="4">
                  <c:v>Abr 24 - Jun 24</c:v>
                </c:pt>
                <c:pt idx="5">
                  <c:v>May 24 - Jul 24</c:v>
                </c:pt>
                <c:pt idx="6">
                  <c:v>Jun 24 - Ago 24</c:v>
                </c:pt>
                <c:pt idx="7">
                  <c:v>Jul 24 - Sept 24</c:v>
                </c:pt>
                <c:pt idx="8">
                  <c:v>Ago 24 - Oct 24</c:v>
                </c:pt>
                <c:pt idx="9">
                  <c:v>Sept 24 - Nov 24</c:v>
                </c:pt>
                <c:pt idx="10">
                  <c:v>Oct 24 - Dic 24</c:v>
                </c:pt>
                <c:pt idx="11">
                  <c:v>Nov 24 - Ene 25</c:v>
                </c:pt>
                <c:pt idx="12">
                  <c:v>Dic 24 - Feb 25</c:v>
                </c:pt>
                <c:pt idx="13">
                  <c:v>Ene 25 - Mar 25</c:v>
                </c:pt>
                <c:pt idx="14">
                  <c:v>Feb 25 - Abr 25</c:v>
                </c:pt>
                <c:pt idx="15">
                  <c:v>Mar 25 - May 25</c:v>
                </c:pt>
              </c:strCache>
            </c:strRef>
          </c:cat>
          <c:val>
            <c:numRef>
              <c:f>Hoja1!$C$28:$C$43</c:f>
              <c:numCache>
                <c:formatCode>General</c:formatCode>
                <c:ptCount val="16"/>
                <c:pt idx="0">
                  <c:v>8.5</c:v>
                </c:pt>
                <c:pt idx="1">
                  <c:v>8.6999999999999993</c:v>
                </c:pt>
                <c:pt idx="2">
                  <c:v>8.5</c:v>
                </c:pt>
                <c:pt idx="3">
                  <c:v>8.3000000000000007</c:v>
                </c:pt>
                <c:pt idx="4">
                  <c:v>8.3000000000000007</c:v>
                </c:pt>
                <c:pt idx="5">
                  <c:v>8.6999999999999993</c:v>
                </c:pt>
                <c:pt idx="6">
                  <c:v>8.9</c:v>
                </c:pt>
                <c:pt idx="7">
                  <c:v>8.6999999999999993</c:v>
                </c:pt>
                <c:pt idx="8">
                  <c:v>8.6</c:v>
                </c:pt>
                <c:pt idx="9">
                  <c:v>8.1999999999999993</c:v>
                </c:pt>
                <c:pt idx="10">
                  <c:v>8.1</c:v>
                </c:pt>
                <c:pt idx="11">
                  <c:v>8</c:v>
                </c:pt>
                <c:pt idx="12">
                  <c:v>8.4</c:v>
                </c:pt>
                <c:pt idx="13">
                  <c:v>8.6999999999999993</c:v>
                </c:pt>
                <c:pt idx="14">
                  <c:v>8.8000000000000007</c:v>
                </c:pt>
                <c:pt idx="15">
                  <c:v>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53-4E38-A202-D055EEACA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610655"/>
        <c:axId val="138611615"/>
      </c:lineChart>
      <c:catAx>
        <c:axId val="13861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8611615"/>
        <c:crosses val="autoZero"/>
        <c:auto val="1"/>
        <c:lblAlgn val="ctr"/>
        <c:lblOffset val="100"/>
        <c:noMultiLvlLbl val="0"/>
      </c:catAx>
      <c:valAx>
        <c:axId val="138611615"/>
        <c:scaling>
          <c:orientation val="minMax"/>
          <c:min val="7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8610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Índice</a:t>
            </a:r>
            <a:r>
              <a:rPr lang="en-US" baseline="0"/>
              <a:t> de Costos Laborales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Hoja1!$C$93</c:f>
              <c:strCache>
                <c:ptCount val="1"/>
                <c:pt idx="0">
                  <c:v>ICL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Hoja1!$B$94:$B$111</c:f>
              <c:numCache>
                <c:formatCode>mmm\-yy</c:formatCode>
                <c:ptCount val="18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</c:numCache>
            </c:numRef>
          </c:cat>
          <c:val>
            <c:numRef>
              <c:f>Hoja1!$C$94:$C$111</c:f>
              <c:numCache>
                <c:formatCode>General</c:formatCode>
                <c:ptCount val="18"/>
                <c:pt idx="0">
                  <c:v>6.2</c:v>
                </c:pt>
                <c:pt idx="1">
                  <c:v>6.4</c:v>
                </c:pt>
                <c:pt idx="2">
                  <c:v>6.8</c:v>
                </c:pt>
                <c:pt idx="3">
                  <c:v>6.7</c:v>
                </c:pt>
                <c:pt idx="4">
                  <c:v>6.8</c:v>
                </c:pt>
                <c:pt idx="5">
                  <c:v>7</c:v>
                </c:pt>
                <c:pt idx="6">
                  <c:v>8.6999999999999993</c:v>
                </c:pt>
                <c:pt idx="7">
                  <c:v>8.9</c:v>
                </c:pt>
                <c:pt idx="8">
                  <c:v>8.1</c:v>
                </c:pt>
                <c:pt idx="9">
                  <c:v>8.4</c:v>
                </c:pt>
                <c:pt idx="10">
                  <c:v>8.6</c:v>
                </c:pt>
                <c:pt idx="11">
                  <c:v>7.6</c:v>
                </c:pt>
                <c:pt idx="12">
                  <c:v>8.5</c:v>
                </c:pt>
                <c:pt idx="13">
                  <c:v>8.9</c:v>
                </c:pt>
                <c:pt idx="14">
                  <c:v>8.4</c:v>
                </c:pt>
                <c:pt idx="15">
                  <c:v>8.5</c:v>
                </c:pt>
                <c:pt idx="16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83-4D76-BCC7-D4A309222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4006687"/>
        <c:axId val="1964007167"/>
      </c:lineChart>
      <c:dateAx>
        <c:axId val="1964006687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64007167"/>
        <c:crosses val="autoZero"/>
        <c:auto val="1"/>
        <c:lblOffset val="100"/>
        <c:baseTimeUnit val="months"/>
      </c:dateAx>
      <c:valAx>
        <c:axId val="1964007167"/>
        <c:scaling>
          <c:orientation val="minMax"/>
          <c:max val="9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64006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D1F36-7A0B-E148-B313-35C24DA2A012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FE90A-392B-2E48-B420-167BD98634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83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5385414e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5385414ed_0_4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36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382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338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0F79C962-DEFE-D74D-6BB2-EEA889850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>
            <a:extLst>
              <a:ext uri="{FF2B5EF4-FFF2-40B4-BE49-F238E27FC236}">
                <a16:creationId xmlns:a16="http://schemas.microsoft.com/office/drawing/2014/main" id="{24F42437-5605-91F7-A5F1-C01A4F20FB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>
            <a:extLst>
              <a:ext uri="{FF2B5EF4-FFF2-40B4-BE49-F238E27FC236}">
                <a16:creationId xmlns:a16="http://schemas.microsoft.com/office/drawing/2014/main" id="{C98617D3-4314-8DBC-8246-87B05CCBB2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680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EBBACD36-57F2-6384-DCCA-131B6C4DC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>
            <a:extLst>
              <a:ext uri="{FF2B5EF4-FFF2-40B4-BE49-F238E27FC236}">
                <a16:creationId xmlns:a16="http://schemas.microsoft.com/office/drawing/2014/main" id="{C4C760C0-2C31-634D-9039-D9D074EEBB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>
            <a:extLst>
              <a:ext uri="{FF2B5EF4-FFF2-40B4-BE49-F238E27FC236}">
                <a16:creationId xmlns:a16="http://schemas.microsoft.com/office/drawing/2014/main" id="{33BC9936-75C3-70D4-0718-5EE9851CAB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90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663DF829-2B44-5CA3-1837-CE75D9203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5385414ed_0_40:notes">
            <a:extLst>
              <a:ext uri="{FF2B5EF4-FFF2-40B4-BE49-F238E27FC236}">
                <a16:creationId xmlns:a16="http://schemas.microsoft.com/office/drawing/2014/main" id="{F2564271-8C72-06CA-C7DB-5DB65EB7BC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5385414ed_0_40:notes">
            <a:extLst>
              <a:ext uri="{FF2B5EF4-FFF2-40B4-BE49-F238E27FC236}">
                <a16:creationId xmlns:a16="http://schemas.microsoft.com/office/drawing/2014/main" id="{42FEEB2B-9E6C-9A26-0984-C02DA6CFA3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1861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b14a11e4d_3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g8b14a11e4d_3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4402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E4F75A83-D585-2F1A-DC3D-33B062205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b14a11e4d_3_43:notes">
            <a:extLst>
              <a:ext uri="{FF2B5EF4-FFF2-40B4-BE49-F238E27FC236}">
                <a16:creationId xmlns:a16="http://schemas.microsoft.com/office/drawing/2014/main" id="{621F4826-605A-2950-4FED-62B507D163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g8b14a11e4d_3_43:notes">
            <a:extLst>
              <a:ext uri="{FF2B5EF4-FFF2-40B4-BE49-F238E27FC236}">
                <a16:creationId xmlns:a16="http://schemas.microsoft.com/office/drawing/2014/main" id="{04F38670-1A92-0E0E-E3FB-648DACA172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737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6C765-7E39-FA4A-7F41-72976DE15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8D5F75-D07E-20FA-9EBF-2B452053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91086F-86AF-9B51-D357-3B798D10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E87F-93FA-6A43-9727-CF1AF9B65B76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386EBC-C88E-A88C-D6F0-0E031D16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CD069-74AC-EC91-D455-7D954E29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42F-A733-494B-A6D8-0E4D43ABC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498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B7AA8-68D0-1238-354C-B9C0B1AF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CA68D8-DC95-ED25-7783-2613A03D1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E48CB4-DE73-6989-8BD2-5D6BE59B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E87F-93FA-6A43-9727-CF1AF9B65B76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0C2E9D-591F-710F-C366-667894BF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64121-E0CD-410B-E80D-078327B8D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42F-A733-494B-A6D8-0E4D43ABC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873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2C5FA2-88B4-0F92-2D5E-A1864552A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9D2A81-1AAB-0717-C119-B9BEA07B2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58D831-535D-210A-306F-0A17B0AA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E87F-93FA-6A43-9727-CF1AF9B65B76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A9ED53-06F5-E3CD-0FB3-4FB69DCD1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EAD046-307C-0875-0850-71149E32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42F-A733-494B-A6D8-0E4D43ABC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6740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766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00AFC-7FB5-1FB6-F711-4991CFE6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E4AB06-8E61-D637-6149-AACBBC550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87B509-150C-EB25-5B60-D8D6537D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E87F-93FA-6A43-9727-CF1AF9B65B76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E943A-625F-0B70-7E1B-6FDDB6B7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E4BC5E-B863-1732-F053-7D2BA0A9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42F-A733-494B-A6D8-0E4D43ABC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74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D85EA-B958-AD36-3880-1EBBEE9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196FCA-FBE4-C14D-DED8-B7FFFFC1D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DBCDD5-F806-CC87-2D25-BDB657ACB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E87F-93FA-6A43-9727-CF1AF9B65B76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9697F-F1A4-B6DF-16C7-919DBE74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A904A5-37CE-2104-B5D3-800BCCD9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42F-A733-494B-A6D8-0E4D43ABC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253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BFB08-8D68-BF1F-8722-42D6CDD1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81A7A1-1FEB-58E5-E47A-BD45A642F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FBB8E4-03C1-E8B0-B211-F1521DAD0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69451B-D250-14E1-81D5-EC1FA908E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E87F-93FA-6A43-9727-CF1AF9B65B76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0B5216-3C0C-E9C1-0A59-CC197496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3A4E28-EF45-BB30-5F91-E94EFEA3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42F-A733-494B-A6D8-0E4D43ABC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96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C1C25-8A1C-4553-333B-E8169DA4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E886BE-B019-02FF-451B-52F05FD83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AE3A7A-912E-57D6-8C8A-73AA75731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CC841A-6AED-1764-BD25-794CCE163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DFA843B-8639-014C-BD2E-300331C83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B42641-827A-891F-95F0-781FAB7A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E87F-93FA-6A43-9727-CF1AF9B65B76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128BFF8-BE98-5CA4-F89E-F2DBBB5A4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463003F-6EFE-74CA-93AF-7D2158D0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42F-A733-494B-A6D8-0E4D43ABC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275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78198-7CAF-222E-BB59-2EB12DF9C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58D4CC-1D0C-1CD6-CF8E-0B6965DBE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E87F-93FA-6A43-9727-CF1AF9B65B76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4903B0-DBA5-F4D9-3D9D-487BB92D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353F834-EE1F-6B06-C29A-C4A98860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42F-A733-494B-A6D8-0E4D43ABC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636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19A0A6-6EE6-25BE-FE1A-54AF42E07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E87F-93FA-6A43-9727-CF1AF9B65B76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D82643-0E8F-5EC8-B01E-F293F6D3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A60E90-63A0-3FD3-CA1B-740A2817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42F-A733-494B-A6D8-0E4D43ABC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296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E9BE6-3B61-A3CA-B534-0DB96AC1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64D607-2302-F616-0AC8-B18E1DC83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FA3AB8-317F-B8EE-AABC-1A3B93757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27F295-105D-CB17-4E6F-3D85FB76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E87F-93FA-6A43-9727-CF1AF9B65B76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6DAD14-13A3-F457-5709-07D93179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E21561-598C-02FC-5AD4-8EBDCCAB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42F-A733-494B-A6D8-0E4D43ABC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635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20A9F-3433-7A22-C6EA-FDDF4CD2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D2C67B-FD71-82F4-7832-DF16AE8AF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09E32A-4D18-D095-EA22-2C80C54BF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3D73D7-5451-A4EA-4FAA-C8864704D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E87F-93FA-6A43-9727-CF1AF9B65B76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7EAAF-90A8-5D2F-D53E-C5B7F2404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A32981-2A4C-5C8F-729D-42BD7BB4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42F-A733-494B-A6D8-0E4D43ABC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260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43152E-8C0B-E60F-6F45-1E7150C4B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316B95-3878-5AFF-9E68-9C9D1784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B7C5DB-9E35-1810-C000-20BC4760F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E87F-93FA-6A43-9727-CF1AF9B65B76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6259F0-1FB5-209F-9D90-041B9871F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ED6646-5150-ED4C-EB57-F27E5581B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D42F-A733-494B-A6D8-0E4D43ABC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754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torr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DEDB73A0-EE37-DB5A-80BC-056C15B10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Google Shape;58;p13">
            <a:extLst>
              <a:ext uri="{FF2B5EF4-FFF2-40B4-BE49-F238E27FC236}">
                <a16:creationId xmlns:a16="http://schemas.microsoft.com/office/drawing/2014/main" id="{75181613-FDB6-AFDC-04FF-E2F7B51AD7A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0375" y="5992248"/>
            <a:ext cx="6988400" cy="4332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-CL" sz="16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Julio, 2025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AD84DEF3-E139-156F-1B96-92D489B4F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446" y="2623982"/>
            <a:ext cx="9858609" cy="33772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5333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DESAFÍO LABORAL EN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5333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CHILE HOY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4000" dirty="0">
                <a:solidFill>
                  <a:srgbClr val="00E2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Comisión Laboral ampliada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5333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s-ES_tradnl" sz="2667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5A0E0A3-755C-6BD1-A3A5-358C338A4392}"/>
              </a:ext>
            </a:extLst>
          </p:cNvPr>
          <p:cNvSpPr/>
          <p:nvPr/>
        </p:nvSpPr>
        <p:spPr>
          <a:xfrm>
            <a:off x="0" y="2404707"/>
            <a:ext cx="360392" cy="12631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E2FA28A-54F4-AB5D-4B22-48FEF1F44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85" y="293799"/>
            <a:ext cx="1009761" cy="5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51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nieve, esquiando, hombre, pendiente&#10;&#10;Descripción generada automáticamente">
            <a:extLst>
              <a:ext uri="{FF2B5EF4-FFF2-40B4-BE49-F238E27FC236}">
                <a16:creationId xmlns:a16="http://schemas.microsoft.com/office/drawing/2014/main" id="{66933106-C07E-E8FA-24C3-0554AD116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7D75335-E933-6F11-DD4D-627EEB551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76" y="413839"/>
            <a:ext cx="1009761" cy="54967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BC56DEA-D199-1C66-3BDC-AE24077AF0F1}"/>
              </a:ext>
            </a:extLst>
          </p:cNvPr>
          <p:cNvSpPr/>
          <p:nvPr/>
        </p:nvSpPr>
        <p:spPr>
          <a:xfrm>
            <a:off x="0" y="2473287"/>
            <a:ext cx="360392" cy="12631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7D2430F5-4252-24CF-D5AB-3C7F19E09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291" y="2046567"/>
            <a:ext cx="9858609" cy="39837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</a:t>
            </a:r>
            <a:r>
              <a:rPr lang="es-ES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Cuáles han sido los principales desafíos que han debido enfrentar las empresas en los últimos años en materia laboral?</a:t>
            </a:r>
            <a:endParaRPr lang="es-ES_tradnl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es-ES_tradnl" sz="2400" b="1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es-ES_tradnl" sz="2667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1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C578000-550F-7677-A085-193D0D2D2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Google Shape;55;p1">
            <a:extLst>
              <a:ext uri="{FF2B5EF4-FFF2-40B4-BE49-F238E27FC236}">
                <a16:creationId xmlns:a16="http://schemas.microsoft.com/office/drawing/2014/main" id="{E6C50FFF-CE96-2A36-9DB2-F76351A845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051" y="535944"/>
            <a:ext cx="1055557" cy="5796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07FC9F4-20A0-C23A-AD41-D327448B96E4}"/>
              </a:ext>
            </a:extLst>
          </p:cNvPr>
          <p:cNvSpPr/>
          <p:nvPr/>
        </p:nvSpPr>
        <p:spPr>
          <a:xfrm>
            <a:off x="679622" y="6672649"/>
            <a:ext cx="6067167" cy="18535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6A50B3B3-E6DD-AE8C-9B2E-6D07E6019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695" y="1651545"/>
            <a:ext cx="9858609" cy="354058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Más allá de los cambios normativos:</a:t>
            </a:r>
            <a:r>
              <a:rPr lang="es-ES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¿Qué temas laborales han cobrado especial relevancia en los últimos meses dentro de las empresas?</a:t>
            </a:r>
            <a:endParaRPr lang="es-ES_tradnl" sz="2400" b="1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es-ES_tradnl" sz="2667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1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5A9C07BF-CFE5-38B7-138D-BA79259E9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nieve, esquiando, hombre, pendiente&#10;&#10;Descripción generada automáticamente">
            <a:extLst>
              <a:ext uri="{FF2B5EF4-FFF2-40B4-BE49-F238E27FC236}">
                <a16:creationId xmlns:a16="http://schemas.microsoft.com/office/drawing/2014/main" id="{DA407C32-CAAC-6906-4CFF-D8798374A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6C5FD84-C642-5479-A56E-4A8FF822F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76" y="413839"/>
            <a:ext cx="1009761" cy="54967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8279319-C74A-43FD-AB4F-93153B4D540E}"/>
              </a:ext>
            </a:extLst>
          </p:cNvPr>
          <p:cNvSpPr/>
          <p:nvPr/>
        </p:nvSpPr>
        <p:spPr>
          <a:xfrm>
            <a:off x="0" y="2473287"/>
            <a:ext cx="360392" cy="12631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2A73924E-E504-EDD3-0907-8007B7F1C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291" y="2046567"/>
            <a:ext cx="9858609" cy="354058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</a:t>
            </a:r>
            <a:r>
              <a:rPr lang="es-ES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Cómo impactarán en la realidad de las empresas y sus trabajadores los proyectos de ley en actual discusión?</a:t>
            </a:r>
            <a:endParaRPr lang="es-ES_tradnl" sz="2400" b="1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es-ES_tradnl" sz="2667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6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8BF9B-606C-BB43-5A29-A80B093E0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torr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D39871E4-23D8-0CC4-D595-4F3D9EFC9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Google Shape;58;p13">
            <a:extLst>
              <a:ext uri="{FF2B5EF4-FFF2-40B4-BE49-F238E27FC236}">
                <a16:creationId xmlns:a16="http://schemas.microsoft.com/office/drawing/2014/main" id="{D2E08DBF-BCED-18A0-17B5-1A061278E88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0375" y="5992248"/>
            <a:ext cx="6988400" cy="4332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-CL" sz="16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Julio, 2025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E9DEF38-591A-4672-27FD-7D3A3D029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446" y="2623982"/>
            <a:ext cx="9858609" cy="33772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5333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DESAFÍO LABORAL EN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5333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CHILE HOY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4000" dirty="0">
                <a:solidFill>
                  <a:srgbClr val="00E2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Comisión Laboral ampliada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5333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s-ES_tradnl" sz="2667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2053234-4DEE-60D3-2F1A-63191E1136DA}"/>
              </a:ext>
            </a:extLst>
          </p:cNvPr>
          <p:cNvSpPr/>
          <p:nvPr/>
        </p:nvSpPr>
        <p:spPr>
          <a:xfrm>
            <a:off x="0" y="2404707"/>
            <a:ext cx="360392" cy="12631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2AA253B-31F6-9B5D-D9B0-F96C511F7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85" y="293799"/>
            <a:ext cx="1009761" cy="5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6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;p1">
            <a:extLst>
              <a:ext uri="{FF2B5EF4-FFF2-40B4-BE49-F238E27FC236}">
                <a16:creationId xmlns:a16="http://schemas.microsoft.com/office/drawing/2014/main" id="{54119B36-B6E4-C7FC-A36F-5388E213CF88}"/>
              </a:ext>
            </a:extLst>
          </p:cNvPr>
          <p:cNvSpPr txBox="1">
            <a:spLocks/>
          </p:cNvSpPr>
          <p:nvPr/>
        </p:nvSpPr>
        <p:spPr>
          <a:xfrm>
            <a:off x="1535492" y="1189261"/>
            <a:ext cx="7940715" cy="8046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960"/>
              </a:lnSpc>
              <a:spcBef>
                <a:spcPts val="0"/>
              </a:spcBef>
              <a:buSzPts val="5200"/>
            </a:pPr>
            <a:r>
              <a:rPr lang="es-ES" sz="48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Contexto laboral </a:t>
            </a:r>
            <a:endParaRPr lang="es-ES" sz="4800" b="1" dirty="0">
              <a:solidFill>
                <a:srgbClr val="0066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Google Shape;107;p6">
            <a:extLst>
              <a:ext uri="{FF2B5EF4-FFF2-40B4-BE49-F238E27FC236}">
                <a16:creationId xmlns:a16="http://schemas.microsoft.com/office/drawing/2014/main" id="{AE3784D9-CDC4-CB4F-EAE9-9674691C7B76}"/>
              </a:ext>
            </a:extLst>
          </p:cNvPr>
          <p:cNvSpPr/>
          <p:nvPr/>
        </p:nvSpPr>
        <p:spPr>
          <a:xfrm rot="16200000">
            <a:off x="-492068" y="1455077"/>
            <a:ext cx="1215633" cy="231491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489" dirty="0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DE1229-7BDC-8B0B-840E-896D27716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079" y="2178639"/>
            <a:ext cx="9795588" cy="3129535"/>
          </a:xfrm>
        </p:spPr>
        <p:txBody>
          <a:bodyPr>
            <a:normAutofit/>
          </a:bodyPr>
          <a:lstStyle/>
          <a:p>
            <a:pPr marL="152396" indent="0">
              <a:buClr>
                <a:schemeClr val="tx1"/>
              </a:buClr>
              <a:buSzPct val="100000"/>
              <a:buNone/>
            </a:pPr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 resultados del trimestre móvil marzo-mayo de 2025 revelan una tasa de desempleo de 8,9%, superior al período anterior y 0,6 puntos porcentuales mayor que la registrada hace un año</a:t>
            </a:r>
            <a:endParaRPr lang="es-CL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52396" indent="0">
              <a:buNone/>
            </a:pPr>
            <a:endParaRPr lang="es-C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52396" indent="0">
              <a:buNone/>
            </a:pPr>
            <a:endParaRPr lang="es-C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oogle Shape;106;p6">
            <a:extLst>
              <a:ext uri="{FF2B5EF4-FFF2-40B4-BE49-F238E27FC236}">
                <a16:creationId xmlns:a16="http://schemas.microsoft.com/office/drawing/2014/main" id="{3B998CE5-A4EA-065F-5DD3-AEE8FCE14F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0667" y="0"/>
            <a:ext cx="1471335" cy="10933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250F011-1CA3-E837-AD3D-B1C39E93BD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086311"/>
              </p:ext>
            </p:extLst>
          </p:nvPr>
        </p:nvGraphicFramePr>
        <p:xfrm>
          <a:off x="589412" y="3429000"/>
          <a:ext cx="5072133" cy="2981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4C87980-02BB-BFAD-2B10-E7E7DEBE23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422003"/>
              </p:ext>
            </p:extLst>
          </p:nvPr>
        </p:nvGraphicFramePr>
        <p:xfrm>
          <a:off x="6096000" y="3327115"/>
          <a:ext cx="5387791" cy="312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969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/>
          <p:nvPr/>
        </p:nvSpPr>
        <p:spPr>
          <a:xfrm rot="16200000">
            <a:off x="9858169" y="3422316"/>
            <a:ext cx="4487064" cy="180597"/>
          </a:xfrm>
          <a:prstGeom prst="rect">
            <a:avLst/>
          </a:prstGeom>
          <a:solidFill>
            <a:srgbClr val="116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85;p4">
            <a:extLst>
              <a:ext uri="{FF2B5EF4-FFF2-40B4-BE49-F238E27FC236}">
                <a16:creationId xmlns:a16="http://schemas.microsoft.com/office/drawing/2014/main" id="{FDBBD8A0-28CD-DE37-807C-E44206579C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73191" y="1416567"/>
            <a:ext cx="5347315" cy="47824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2500"/>
          </a:bodyPr>
          <a:lstStyle/>
          <a:p>
            <a:pPr marL="0" indent="0">
              <a:buNone/>
            </a:pPr>
            <a:r>
              <a:rPr lang="es-CL" sz="1467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año 2024 fue particularmente significativo en cuanto a cambios en materia laboral:</a:t>
            </a:r>
            <a:endParaRPr lang="es-ES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buNone/>
            </a:pPr>
            <a:endParaRPr lang="es-MX" sz="1600" b="1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Enero. </a:t>
            </a:r>
            <a:r>
              <a:rPr lang="es-MX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Ley 21.645 (Ley de Conciliación)</a:t>
            </a: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es-MX" sz="1600" b="1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Abril. </a:t>
            </a:r>
            <a:r>
              <a:rPr lang="es-MX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Ley 21.561 (Ley de 40 horas)</a:t>
            </a: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El próximo 26 de abril de 2025 se realizará una nueva rebaja de 44 a 42 horas semanales.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Discusión por aplicación de la rebaja de la primera hora. Recurso administrativo contra Dictámenes de la DT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Proyecto Misceláneo que aprobó el criterio DT para próximas rebajas (ya publicado como Ley 21.755)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Mayo. </a:t>
            </a:r>
            <a:r>
              <a:rPr lang="es-MX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Ley 21.628 (Fortalecimiento Seguro de Cesantía)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Julio. </a:t>
            </a:r>
            <a:r>
              <a:rPr lang="es-MX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Aumento sueldo mínimo a $500.000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Subsidio a pymes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Agosto. </a:t>
            </a:r>
            <a:r>
              <a:rPr lang="es-MX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Ley 21.643 (Ley Karin)</a:t>
            </a: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D.S. N°21 sobre procedimientos de investigación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Agosto. </a:t>
            </a:r>
            <a:r>
              <a:rPr lang="es-MX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Ley 21.690 (Ley de Inclusión Laboral)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Octubre. </a:t>
            </a:r>
            <a:r>
              <a:rPr lang="es-MX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D.S. N°41 (Jornadas Excepcionales de Trabajo)</a:t>
            </a:r>
            <a:endParaRPr lang="es-MX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s-MX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F94E34A-B994-7936-F36D-2416616214F5}"/>
              </a:ext>
            </a:extLst>
          </p:cNvPr>
          <p:cNvSpPr txBox="1"/>
          <p:nvPr/>
        </p:nvSpPr>
        <p:spPr>
          <a:xfrm>
            <a:off x="247135" y="1093334"/>
            <a:ext cx="5032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4800" b="1" dirty="0">
                <a:solidFill>
                  <a:srgbClr val="0066FD"/>
                </a:solidFill>
                <a:latin typeface="Lato"/>
                <a:ea typeface="Lato"/>
                <a:cs typeface="Lato"/>
                <a:sym typeface="Lato"/>
              </a:rPr>
              <a:t>Año 2024 y cambios laborales</a:t>
            </a:r>
            <a:endParaRPr lang="es-CL" sz="4800" dirty="0"/>
          </a:p>
        </p:txBody>
      </p:sp>
      <p:pic>
        <p:nvPicPr>
          <p:cNvPr id="5" name="Google Shape;106;p6">
            <a:extLst>
              <a:ext uri="{FF2B5EF4-FFF2-40B4-BE49-F238E27FC236}">
                <a16:creationId xmlns:a16="http://schemas.microsoft.com/office/drawing/2014/main" id="{AE918B25-3054-11E1-A1F6-142D66127E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7217" y="0"/>
            <a:ext cx="1471335" cy="1093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9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0667" y="0"/>
            <a:ext cx="1471335" cy="109333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6"/>
          <p:cNvSpPr/>
          <p:nvPr/>
        </p:nvSpPr>
        <p:spPr>
          <a:xfrm>
            <a:off x="4709006" y="6747731"/>
            <a:ext cx="6011660" cy="136869"/>
          </a:xfrm>
          <a:prstGeom prst="rect">
            <a:avLst/>
          </a:prstGeom>
          <a:solidFill>
            <a:srgbClr val="116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85;p4">
            <a:extLst>
              <a:ext uri="{FF2B5EF4-FFF2-40B4-BE49-F238E27FC236}">
                <a16:creationId xmlns:a16="http://schemas.microsoft.com/office/drawing/2014/main" id="{FDBBD8A0-28CD-DE37-807C-E44206579C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01180" y="837696"/>
            <a:ext cx="6827311" cy="53816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594769" indent="-594769" algn="just">
              <a:tabLst>
                <a:tab pos="599425" algn="l"/>
              </a:tabLst>
            </a:pPr>
            <a:endParaRPr lang="es-CL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buNone/>
              <a:tabLst>
                <a:tab pos="599425" algn="l"/>
              </a:tabLst>
            </a:pPr>
            <a:endParaRPr lang="es-CL" sz="1800" dirty="0">
              <a:solidFill>
                <a:srgbClr val="0066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94769" indent="-594769" algn="just">
              <a:tabLst>
                <a:tab pos="599425" algn="l"/>
              </a:tabLst>
            </a:pPr>
            <a:r>
              <a:rPr lang="es-C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Normas técnicas adicionales que introdujeron requisitos no contemplados en la Ley. </a:t>
            </a:r>
          </a:p>
          <a:p>
            <a:pPr marL="1204354" lvl="1" indent="-594769" algn="just">
              <a:tabLst>
                <a:tab pos="599425" algn="l"/>
              </a:tabLst>
            </a:pPr>
            <a:r>
              <a:rPr lang="es-C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Caso de la Ley Karin. Protocolos. Procedimientos.</a:t>
            </a:r>
          </a:p>
          <a:p>
            <a:pPr marL="1204354" lvl="1" indent="-594769" algn="just">
              <a:tabLst>
                <a:tab pos="599425" algn="l"/>
              </a:tabLst>
            </a:pPr>
            <a:r>
              <a:rPr lang="es-C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D.S.44</a:t>
            </a:r>
          </a:p>
          <a:p>
            <a:pPr marL="609585" lvl="1" indent="0" algn="just">
              <a:buNone/>
              <a:tabLst>
                <a:tab pos="599425" algn="l"/>
              </a:tabLst>
            </a:pPr>
            <a:endParaRPr lang="es-C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94769" indent="-594769" algn="just">
              <a:tabLst>
                <a:tab pos="599425" algn="l"/>
              </a:tabLst>
            </a:pPr>
            <a:r>
              <a:rPr lang="es-C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Tardía implementación y resolución de controversias.</a:t>
            </a:r>
          </a:p>
          <a:p>
            <a:pPr marL="1204354" lvl="1" indent="-594769" algn="just">
              <a:tabLst>
                <a:tab pos="599425" algn="l"/>
              </a:tabLst>
            </a:pPr>
            <a:r>
              <a:rPr lang="es-C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Reglamentos sobre el límite de la entrada en vigencia de la norma.</a:t>
            </a:r>
          </a:p>
          <a:p>
            <a:pPr marL="1204354" lvl="1" indent="-594769" algn="just">
              <a:tabLst>
                <a:tab pos="599425" algn="l"/>
              </a:tabLst>
            </a:pPr>
            <a:r>
              <a:rPr lang="es-C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Poca capacidad de reacción de las empresas.</a:t>
            </a:r>
          </a:p>
          <a:p>
            <a:pPr marL="609585" lvl="1" indent="0" algn="just">
              <a:buNone/>
              <a:tabLst>
                <a:tab pos="599425" algn="l"/>
              </a:tabLst>
            </a:pPr>
            <a:endParaRPr lang="es-C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s-CL" sz="1467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s-CL" sz="1467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lang="es-CL" sz="267" b="1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9C0C15-678A-8F5E-C1DF-56F0B55D7432}"/>
              </a:ext>
            </a:extLst>
          </p:cNvPr>
          <p:cNvSpPr txBox="1"/>
          <p:nvPr/>
        </p:nvSpPr>
        <p:spPr>
          <a:xfrm>
            <a:off x="280372" y="1093334"/>
            <a:ext cx="3622361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267"/>
              </a:lnSpc>
            </a:pPr>
            <a:r>
              <a:rPr lang="es-CL" sz="4800" b="1" dirty="0">
                <a:solidFill>
                  <a:srgbClr val="0066FF"/>
                </a:solidFill>
                <a:latin typeface="Lato"/>
                <a:ea typeface="Lato"/>
                <a:cs typeface="Lato"/>
                <a:sym typeface="Lato"/>
              </a:rPr>
              <a:t>Otros alcances</a:t>
            </a:r>
          </a:p>
        </p:txBody>
      </p:sp>
      <p:sp>
        <p:nvSpPr>
          <p:cNvPr id="15" name="Google Shape;107;p6">
            <a:extLst>
              <a:ext uri="{FF2B5EF4-FFF2-40B4-BE49-F238E27FC236}">
                <a16:creationId xmlns:a16="http://schemas.microsoft.com/office/drawing/2014/main" id="{2EE2CE01-BE07-4CD4-AC6C-50741271DA57}"/>
              </a:ext>
            </a:extLst>
          </p:cNvPr>
          <p:cNvSpPr/>
          <p:nvPr/>
        </p:nvSpPr>
        <p:spPr>
          <a:xfrm>
            <a:off x="-282223" y="-22577"/>
            <a:ext cx="4309133" cy="1806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2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5F13E1E2-E115-CA90-AEC9-7B5A4AACE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>
            <a:extLst>
              <a:ext uri="{FF2B5EF4-FFF2-40B4-BE49-F238E27FC236}">
                <a16:creationId xmlns:a16="http://schemas.microsoft.com/office/drawing/2014/main" id="{FEB1D3F6-A458-DDE5-8966-48B4AB6350CA}"/>
              </a:ext>
            </a:extLst>
          </p:cNvPr>
          <p:cNvSpPr/>
          <p:nvPr/>
        </p:nvSpPr>
        <p:spPr>
          <a:xfrm rot="16200000">
            <a:off x="9858169" y="3422316"/>
            <a:ext cx="4487064" cy="180597"/>
          </a:xfrm>
          <a:prstGeom prst="rect">
            <a:avLst/>
          </a:prstGeom>
          <a:solidFill>
            <a:srgbClr val="116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85;p4">
            <a:extLst>
              <a:ext uri="{FF2B5EF4-FFF2-40B4-BE49-F238E27FC236}">
                <a16:creationId xmlns:a16="http://schemas.microsoft.com/office/drawing/2014/main" id="{05E83BFB-E01E-8D23-D248-9D54055C80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73191" y="1416567"/>
            <a:ext cx="5347315" cy="47824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85000" lnSpcReduction="20000"/>
          </a:bodyPr>
          <a:lstStyle/>
          <a:p>
            <a:pPr marL="0" indent="0" algn="just">
              <a:buNone/>
            </a:pPr>
            <a:endParaRPr lang="es-MX" sz="1600" b="1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Febrero. </a:t>
            </a:r>
            <a:r>
              <a:rPr lang="es-MX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D.S.N°44 (Gestión preventiva de riesgos laborales y Seguridad y Salud en el Trabajo)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s-MX" sz="1600" b="1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Marzo. </a:t>
            </a:r>
            <a:r>
              <a:rPr lang="es-MX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Ley 21.735 (Reforma de Pensiones)</a:t>
            </a: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Sus primeros cambios se verán en agosto/septiembre de 2025</a:t>
            </a:r>
          </a:p>
          <a:p>
            <a:pPr marL="0" indent="0">
              <a:buNone/>
            </a:pPr>
            <a:endParaRPr lang="es-MX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Abril. </a:t>
            </a:r>
            <a:r>
              <a:rPr lang="es-MX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Dictamen 272/08.</a:t>
            </a: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Derecho a sala cuna en régimen de teletrabajo.</a:t>
            </a:r>
          </a:p>
          <a:p>
            <a:pPr marL="0" indent="0">
              <a:buNone/>
            </a:pPr>
            <a:endParaRPr lang="es-MX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Junio. </a:t>
            </a:r>
            <a:r>
              <a:rPr lang="es-MX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Ley 21.741 (Reajuste sueldo mínimo)</a:t>
            </a: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Mayo 2025: aumento a $529.000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Enero 2026: aumento a $539.000</a:t>
            </a:r>
          </a:p>
          <a:p>
            <a:pPr marL="0" indent="0">
              <a:buNone/>
            </a:pPr>
            <a:endParaRPr lang="es-MX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Junio. </a:t>
            </a:r>
            <a:r>
              <a:rPr lang="es-MX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Dictamen 385/09. </a:t>
            </a: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Investigación acoso sexual, laboral y violencia en el trabajo (Ley Karin).</a:t>
            </a:r>
          </a:p>
          <a:p>
            <a:pPr marL="0" indent="0">
              <a:buNone/>
            </a:pPr>
            <a:endParaRPr lang="es-MX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Junio. </a:t>
            </a:r>
            <a:r>
              <a:rPr lang="es-MX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Dictamen 386/10</a:t>
            </a: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Plazos de investigación Ley Karin.</a:t>
            </a:r>
          </a:p>
          <a:p>
            <a:pPr marL="0" indent="0">
              <a:buNone/>
            </a:pPr>
            <a:endParaRPr lang="es-MX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Junio. </a:t>
            </a:r>
            <a:r>
              <a:rPr lang="es-MX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Dictamen 387/11</a:t>
            </a: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Compensación de horas extras por días de feriado.</a:t>
            </a:r>
          </a:p>
          <a:p>
            <a:pPr marL="0" indent="0">
              <a:buNone/>
            </a:pPr>
            <a:endParaRPr lang="es-MX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A38F0D2-6ED1-09EC-9D15-291F4D312EB0}"/>
              </a:ext>
            </a:extLst>
          </p:cNvPr>
          <p:cNvSpPr txBox="1"/>
          <p:nvPr/>
        </p:nvSpPr>
        <p:spPr>
          <a:xfrm>
            <a:off x="247135" y="1093334"/>
            <a:ext cx="5032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4800" b="1" dirty="0">
                <a:solidFill>
                  <a:srgbClr val="0066FD"/>
                </a:solidFill>
                <a:latin typeface="Lato"/>
                <a:ea typeface="Lato"/>
                <a:cs typeface="Lato"/>
                <a:sym typeface="Lato"/>
              </a:rPr>
              <a:t>Año 2025 (leyes ya aprobadas y dictámenes)</a:t>
            </a:r>
            <a:endParaRPr lang="es-CL" sz="4800" dirty="0"/>
          </a:p>
        </p:txBody>
      </p:sp>
      <p:pic>
        <p:nvPicPr>
          <p:cNvPr id="5" name="Google Shape;106;p6">
            <a:extLst>
              <a:ext uri="{FF2B5EF4-FFF2-40B4-BE49-F238E27FC236}">
                <a16:creationId xmlns:a16="http://schemas.microsoft.com/office/drawing/2014/main" id="{05E3CFE2-54AB-46F9-9935-C1DEAB4B41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7217" y="0"/>
            <a:ext cx="1471335" cy="1093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58126475-5282-31E1-85E6-663F14543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>
            <a:extLst>
              <a:ext uri="{FF2B5EF4-FFF2-40B4-BE49-F238E27FC236}">
                <a16:creationId xmlns:a16="http://schemas.microsoft.com/office/drawing/2014/main" id="{BCC54D45-8CAC-F9C9-AEA6-7088218CC0D5}"/>
              </a:ext>
            </a:extLst>
          </p:cNvPr>
          <p:cNvSpPr/>
          <p:nvPr/>
        </p:nvSpPr>
        <p:spPr>
          <a:xfrm rot="16200000">
            <a:off x="9858169" y="3422316"/>
            <a:ext cx="4487064" cy="180597"/>
          </a:xfrm>
          <a:prstGeom prst="rect">
            <a:avLst/>
          </a:prstGeom>
          <a:solidFill>
            <a:srgbClr val="116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85;p4">
            <a:extLst>
              <a:ext uri="{FF2B5EF4-FFF2-40B4-BE49-F238E27FC236}">
                <a16:creationId xmlns:a16="http://schemas.microsoft.com/office/drawing/2014/main" id="{EAFDD4AC-3565-0732-8683-9FA5243CDB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73191" y="1416567"/>
            <a:ext cx="5347315" cy="47824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77500" lnSpcReduction="20000"/>
          </a:bodyPr>
          <a:lstStyle/>
          <a:p>
            <a:pPr marL="0" indent="0">
              <a:buNone/>
            </a:pPr>
            <a:endParaRPr lang="es-MX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Junio. </a:t>
            </a:r>
            <a:r>
              <a:rPr lang="es-MX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Dictamen 447/13.</a:t>
            </a: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Fija el sentido y alcance de la ley que reajusta el ingreso mínimo mensual.</a:t>
            </a:r>
          </a:p>
          <a:p>
            <a:pPr marL="0" indent="0" algn="just">
              <a:buNone/>
            </a:pPr>
            <a:endParaRPr lang="es-MX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Junio. </a:t>
            </a:r>
            <a:r>
              <a:rPr lang="es-MX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Orden de Servicio N°2000-13</a:t>
            </a: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Manual de procedimiento de mediación laboral.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Junio. </a:t>
            </a:r>
            <a:r>
              <a:rPr lang="es-MX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Dictamen 474/18.</a:t>
            </a: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Competencia para fiscalizar la información de Ley Karin entregada a los organismos administradores del seguro.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Julio. </a:t>
            </a:r>
            <a:r>
              <a:rPr lang="es-MX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Ley 21.755 (Miscelánea)</a:t>
            </a: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Establece la forma de aplicación de la reducción gradual de la jornada de trabajo para el proceso de abril de 2026 y abril de 2028.</a:t>
            </a:r>
          </a:p>
          <a:p>
            <a:pPr marL="0" indent="0" algn="just">
              <a:buNone/>
            </a:pPr>
            <a:endParaRPr lang="es-MX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Julio. </a:t>
            </a:r>
            <a:r>
              <a:rPr lang="es-MX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Dictamen 449/14</a:t>
            </a: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s-ES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Reconsidera doctrina sobre cómputo de plazos y fusión de sindicatos.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Julio. </a:t>
            </a:r>
            <a:r>
              <a:rPr lang="es-MX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Dictamen 450/15</a:t>
            </a:r>
            <a:r>
              <a:rPr lang="es-MX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s-ES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Reconsidera doctrina sobre silencio ante propuesta de contrato colectivo.</a:t>
            </a:r>
          </a:p>
          <a:p>
            <a:pPr marL="0" indent="0" algn="just">
              <a:buNone/>
            </a:pPr>
            <a:endParaRPr lang="es-ES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Julio. </a:t>
            </a:r>
            <a:r>
              <a:rPr lang="es-ES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Dictamen 451/16</a:t>
            </a:r>
            <a:r>
              <a:rPr lang="es-ES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Reconsidera parcialmente doctrina sobre suspensión de inicio de negociación colectiva (servicios mínimos).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Julio. </a:t>
            </a:r>
            <a:r>
              <a:rPr lang="es-ES" sz="16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Dictamen 452/16</a:t>
            </a:r>
            <a:r>
              <a:rPr lang="es-ES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Complementa doctrina sobre negociación colectiva en sindicatos </a:t>
            </a:r>
            <a:r>
              <a:rPr lang="es-ES" sz="1600" dirty="0" err="1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interempresa</a:t>
            </a:r>
            <a:r>
              <a:rPr lang="es-ES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BF09D55-0127-4E8F-D055-EA2E12A58EAE}"/>
              </a:ext>
            </a:extLst>
          </p:cNvPr>
          <p:cNvSpPr txBox="1"/>
          <p:nvPr/>
        </p:nvSpPr>
        <p:spPr>
          <a:xfrm>
            <a:off x="247135" y="1093334"/>
            <a:ext cx="5032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4800" b="1" dirty="0">
                <a:solidFill>
                  <a:srgbClr val="0066FD"/>
                </a:solidFill>
                <a:latin typeface="Lato"/>
                <a:ea typeface="Lato"/>
                <a:cs typeface="Lato"/>
                <a:sym typeface="Lato"/>
              </a:rPr>
              <a:t>Año 2025 (leyes ya aprobadas y dictámenes)</a:t>
            </a:r>
            <a:endParaRPr lang="es-CL" sz="4800" dirty="0"/>
          </a:p>
        </p:txBody>
      </p:sp>
      <p:pic>
        <p:nvPicPr>
          <p:cNvPr id="5" name="Google Shape;106;p6">
            <a:extLst>
              <a:ext uri="{FF2B5EF4-FFF2-40B4-BE49-F238E27FC236}">
                <a16:creationId xmlns:a16="http://schemas.microsoft.com/office/drawing/2014/main" id="{E703FD03-883A-EA90-9781-A525E83CCE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7217" y="0"/>
            <a:ext cx="1471335" cy="1093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93F2C3A5-9CA6-18D5-336B-0467F5E66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;p1">
            <a:extLst>
              <a:ext uri="{FF2B5EF4-FFF2-40B4-BE49-F238E27FC236}">
                <a16:creationId xmlns:a16="http://schemas.microsoft.com/office/drawing/2014/main" id="{94AB8560-B5C8-5257-7699-5C515E0E624E}"/>
              </a:ext>
            </a:extLst>
          </p:cNvPr>
          <p:cNvSpPr txBox="1">
            <a:spLocks/>
          </p:cNvSpPr>
          <p:nvPr/>
        </p:nvSpPr>
        <p:spPr>
          <a:xfrm>
            <a:off x="1535492" y="1189261"/>
            <a:ext cx="7940715" cy="8046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960"/>
              </a:lnSpc>
              <a:spcBef>
                <a:spcPts val="0"/>
              </a:spcBef>
              <a:buSzPts val="5200"/>
            </a:pPr>
            <a:r>
              <a:rPr lang="es-ES" sz="48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¿Qué ha significado esto?</a:t>
            </a:r>
            <a:endParaRPr lang="es-ES" sz="4800" b="1" dirty="0">
              <a:solidFill>
                <a:srgbClr val="0066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Google Shape;107;p6">
            <a:extLst>
              <a:ext uri="{FF2B5EF4-FFF2-40B4-BE49-F238E27FC236}">
                <a16:creationId xmlns:a16="http://schemas.microsoft.com/office/drawing/2014/main" id="{834144C6-FC6E-352C-D306-383C308C9F2C}"/>
              </a:ext>
            </a:extLst>
          </p:cNvPr>
          <p:cNvSpPr/>
          <p:nvPr/>
        </p:nvSpPr>
        <p:spPr>
          <a:xfrm rot="16200000">
            <a:off x="-492068" y="1455077"/>
            <a:ext cx="1215633" cy="231491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489" dirty="0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7584E-61EE-B352-9992-0684D7C59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918" y="2021713"/>
            <a:ext cx="11057881" cy="3129535"/>
          </a:xfrm>
        </p:spPr>
        <p:txBody>
          <a:bodyPr>
            <a:normAutofit/>
          </a:bodyPr>
          <a:lstStyle/>
          <a:p>
            <a:pPr marL="152396" indent="0">
              <a:buClr>
                <a:schemeClr val="tx1"/>
              </a:buClr>
              <a:buSzPct val="100000"/>
              <a:buNone/>
            </a:pPr>
            <a:r>
              <a:rPr lang="es-E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“Los salarios siguen exhibiendo tasas de expansión elevadas, asociadas a cambios legislativos recientes. El Informe de Percepciones de Negocios (IPN) y la Encuesta de Expectativas y Determinantes de Precios (EDEP) sugieren algún grado de preocupación en las empresas por la trayectoria futura de las remuneraciones. Por otra parte, el alza de los costos laborales ocurre a la par de una lenta creación de empleos y un incremento de la tasa de desocupación”- </a:t>
            </a:r>
            <a:r>
              <a:rPr lang="es-E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Banco Central, </a:t>
            </a:r>
            <a:r>
              <a:rPr lang="es-E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IPoM</a:t>
            </a:r>
            <a:r>
              <a:rPr lang="es-E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junio 2025.</a:t>
            </a:r>
            <a:endParaRPr lang="es-C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52396" indent="0">
              <a:buNone/>
            </a:pPr>
            <a:endParaRPr lang="es-C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52396" indent="0">
              <a:buNone/>
            </a:pPr>
            <a:endParaRPr lang="es-C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oogle Shape;106;p6">
            <a:extLst>
              <a:ext uri="{FF2B5EF4-FFF2-40B4-BE49-F238E27FC236}">
                <a16:creationId xmlns:a16="http://schemas.microsoft.com/office/drawing/2014/main" id="{C2D4ED04-9B8B-CE66-8015-BCE8BFBE50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0667" y="0"/>
            <a:ext cx="1471335" cy="10933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7E9DCD2-6E05-B153-3829-D32917B87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809592"/>
              </p:ext>
            </p:extLst>
          </p:nvPr>
        </p:nvGraphicFramePr>
        <p:xfrm>
          <a:off x="1899920" y="3586481"/>
          <a:ext cx="7396480" cy="290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701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7C43E2B1-459A-A384-E97F-273A7B471561}"/>
              </a:ext>
            </a:extLst>
          </p:cNvPr>
          <p:cNvGrpSpPr/>
          <p:nvPr/>
        </p:nvGrpSpPr>
        <p:grpSpPr>
          <a:xfrm>
            <a:off x="4874523" y="0"/>
            <a:ext cx="7317477" cy="6880340"/>
            <a:chOff x="4874523" y="0"/>
            <a:chExt cx="7317477" cy="688034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C2448B8B-3A16-FC61-2E39-3787C1D03184}"/>
                </a:ext>
              </a:extLst>
            </p:cNvPr>
            <p:cNvSpPr/>
            <p:nvPr/>
          </p:nvSpPr>
          <p:spPr>
            <a:xfrm>
              <a:off x="5014452" y="0"/>
              <a:ext cx="7177548" cy="688034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0066FF"/>
                </a:solidFill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A747515-860D-E9DB-4E6D-2DE20967CF6A}"/>
                </a:ext>
              </a:extLst>
            </p:cNvPr>
            <p:cNvSpPr/>
            <p:nvPr/>
          </p:nvSpPr>
          <p:spPr>
            <a:xfrm rot="2700000">
              <a:off x="4874523" y="2649650"/>
              <a:ext cx="379380" cy="37938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D8309C5-C1E6-AA84-0B93-80F3865F3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9980" cy="1222485"/>
          </a:xfrm>
          <a:prstGeom prst="rect">
            <a:avLst/>
          </a:prstGeom>
        </p:spPr>
      </p:pic>
      <p:sp>
        <p:nvSpPr>
          <p:cNvPr id="9" name="Google Shape;57;p1">
            <a:extLst>
              <a:ext uri="{FF2B5EF4-FFF2-40B4-BE49-F238E27FC236}">
                <a16:creationId xmlns:a16="http://schemas.microsoft.com/office/drawing/2014/main" id="{DD8E8CAC-7369-E56C-6296-41C5466A18C5}"/>
              </a:ext>
            </a:extLst>
          </p:cNvPr>
          <p:cNvSpPr txBox="1">
            <a:spLocks/>
          </p:cNvSpPr>
          <p:nvPr/>
        </p:nvSpPr>
        <p:spPr>
          <a:xfrm>
            <a:off x="337820" y="1615463"/>
            <a:ext cx="4458130" cy="14921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960"/>
              </a:lnSpc>
              <a:spcBef>
                <a:spcPts val="0"/>
              </a:spcBef>
              <a:buSzPts val="5200"/>
            </a:pPr>
            <a:r>
              <a:rPr lang="es-ES" sz="48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Materias en discusión en el Congreso (actualmente)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07A654E-4D17-B740-650F-BFB7B2860A85}"/>
              </a:ext>
            </a:extLst>
          </p:cNvPr>
          <p:cNvGrpSpPr/>
          <p:nvPr/>
        </p:nvGrpSpPr>
        <p:grpSpPr>
          <a:xfrm>
            <a:off x="0" y="6717470"/>
            <a:ext cx="12192000" cy="162870"/>
            <a:chOff x="0" y="6717470"/>
            <a:chExt cx="12192000" cy="162870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22A8945-F57B-1DD0-C74C-6193E07A3820}"/>
                </a:ext>
              </a:extLst>
            </p:cNvPr>
            <p:cNvSpPr/>
            <p:nvPr/>
          </p:nvSpPr>
          <p:spPr>
            <a:xfrm>
              <a:off x="4900613" y="6717470"/>
              <a:ext cx="7291387" cy="16287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EFB68162-EE1C-342D-BE8D-881F8117BF77}"/>
                </a:ext>
              </a:extLst>
            </p:cNvPr>
            <p:cNvSpPr/>
            <p:nvPr/>
          </p:nvSpPr>
          <p:spPr>
            <a:xfrm>
              <a:off x="0" y="6717470"/>
              <a:ext cx="5014452" cy="16287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CDB34AC-7355-737C-6B6A-4FABEEBFCB0E}"/>
              </a:ext>
            </a:extLst>
          </p:cNvPr>
          <p:cNvSpPr txBox="1"/>
          <p:nvPr/>
        </p:nvSpPr>
        <p:spPr>
          <a:xfrm>
            <a:off x="5967889" y="705697"/>
            <a:ext cx="527067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4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Igualdad de remuneraciones</a:t>
            </a:r>
          </a:p>
          <a:p>
            <a:endParaRPr lang="es-CL" sz="24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Sala Cuna Universal</a:t>
            </a:r>
          </a:p>
          <a:p>
            <a:endParaRPr lang="es-CL" sz="24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Sistema de calificación de enfermedades profesionales</a:t>
            </a:r>
          </a:p>
          <a:p>
            <a:endParaRPr lang="es-CL" sz="24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Extensión del postnatal parental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4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Indemnización por años de servicio sin tope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4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¿Negociación ramal?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4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3160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79CD2-4648-9045-341B-54C0A6FA0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torr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A09BE6EA-12E4-7F9E-E881-37757166D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Box 13">
            <a:extLst>
              <a:ext uri="{FF2B5EF4-FFF2-40B4-BE49-F238E27FC236}">
                <a16:creationId xmlns:a16="http://schemas.microsoft.com/office/drawing/2014/main" id="{EAF2B358-0BA5-F8E1-ACE0-D9A832342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695" y="3036281"/>
            <a:ext cx="9858609" cy="1653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5333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PANEL DE CONVERSACIÓN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5333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s-ES_tradnl" sz="2667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003B829-1581-479B-FE7A-550297EDD4EF}"/>
              </a:ext>
            </a:extLst>
          </p:cNvPr>
          <p:cNvSpPr/>
          <p:nvPr/>
        </p:nvSpPr>
        <p:spPr>
          <a:xfrm>
            <a:off x="0" y="2404707"/>
            <a:ext cx="360392" cy="12631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F90512B-917E-BCDD-5EFC-3B6ECC8AC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85" y="293799"/>
            <a:ext cx="1009761" cy="5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58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784</Words>
  <Application>Microsoft Office PowerPoint</Application>
  <PresentationFormat>Panorámica</PresentationFormat>
  <Paragraphs>104</Paragraphs>
  <Slides>13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Tema de Office 2013 - 2022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Joseph Maureira</dc:creator>
  <cp:lastModifiedBy>Andrea Hasbun</cp:lastModifiedBy>
  <cp:revision>27</cp:revision>
  <dcterms:created xsi:type="dcterms:W3CDTF">2023-01-03T18:24:35Z</dcterms:created>
  <dcterms:modified xsi:type="dcterms:W3CDTF">2025-07-24T14:08:58Z</dcterms:modified>
</cp:coreProperties>
</file>